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Times New Roman Bold" panose="02020803070505020304" pitchFamily="18" charset="0"/>
      <p:regular r:id="rId18"/>
      <p:bold r:id="rId19"/>
    </p:embeddedFont>
    <p:embeddedFont>
      <p:font typeface="Times New Roman Medium" panose="020B0604020202020204" charset="0"/>
      <p:regular r:id="rId20"/>
    </p:embeddedFont>
    <p:embeddedFont>
      <p:font typeface="Times New Roman Ultra-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23389624_Treatment_of_Complicated_Grief_Using_Virtual_Reality_A_Case_Report" TargetMode="Externa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www.theguardian.com/world/2023/may/11/muharrem-ince-turkish-presidential-candidate-withdraws-alleged-sex-tape" TargetMode="External"/><Relationship Id="rId4" Type="http://schemas.openxmlformats.org/officeDocument/2006/relationships/hyperlink" Target="https://regmedia.co.uk/2019/10/08/deepfake_report.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598D"/>
        </a:solidFill>
        <a:effectLst/>
      </p:bgPr>
    </p:bg>
    <p:spTree>
      <p:nvGrpSpPr>
        <p:cNvPr id="1" name=""/>
        <p:cNvGrpSpPr/>
        <p:nvPr/>
      </p:nvGrpSpPr>
      <p:grpSpPr>
        <a:xfrm>
          <a:off x="0" y="0"/>
          <a:ext cx="0" cy="0"/>
          <a:chOff x="0" y="0"/>
          <a:chExt cx="0" cy="0"/>
        </a:xfrm>
      </p:grpSpPr>
      <p:grpSp>
        <p:nvGrpSpPr>
          <p:cNvPr id="2" name="Group 2"/>
          <p:cNvGrpSpPr/>
          <p:nvPr/>
        </p:nvGrpSpPr>
        <p:grpSpPr>
          <a:xfrm>
            <a:off x="7158324" y="0"/>
            <a:ext cx="11129676" cy="10287000"/>
            <a:chOff x="0" y="0"/>
            <a:chExt cx="14839567" cy="13716000"/>
          </a:xfrm>
        </p:grpSpPr>
        <p:pic>
          <p:nvPicPr>
            <p:cNvPr id="3" name="Picture 3"/>
            <p:cNvPicPr>
              <a:picLocks noChangeAspect="1"/>
            </p:cNvPicPr>
            <p:nvPr/>
          </p:nvPicPr>
          <p:blipFill>
            <a:blip r:embed="rId2"/>
            <a:srcRect t="3785" b="3785"/>
            <a:stretch>
              <a:fillRect/>
            </a:stretch>
          </p:blipFill>
          <p:spPr>
            <a:xfrm>
              <a:off x="0" y="0"/>
              <a:ext cx="14839567" cy="13716000"/>
            </a:xfrm>
            <a:prstGeom prst="rect">
              <a:avLst/>
            </a:prstGeom>
          </p:spPr>
        </p:pic>
      </p:grpSp>
      <p:sp>
        <p:nvSpPr>
          <p:cNvPr id="4" name="Freeform 4"/>
          <p:cNvSpPr/>
          <p:nvPr/>
        </p:nvSpPr>
        <p:spPr>
          <a:xfrm rot="-5400000">
            <a:off x="16799708" y="1055075"/>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TextBox 5"/>
          <p:cNvSpPr txBox="1"/>
          <p:nvPr/>
        </p:nvSpPr>
        <p:spPr>
          <a:xfrm>
            <a:off x="647700" y="2080555"/>
            <a:ext cx="13196319" cy="2534828"/>
          </a:xfrm>
          <a:prstGeom prst="rect">
            <a:avLst/>
          </a:prstGeom>
        </p:spPr>
        <p:txBody>
          <a:bodyPr lIns="0" tIns="0" rIns="0" bIns="0" rtlCol="0" anchor="t">
            <a:spAutoFit/>
          </a:bodyPr>
          <a:lstStyle/>
          <a:p>
            <a:pPr algn="l">
              <a:lnSpc>
                <a:spcPts val="8901"/>
              </a:lnSpc>
            </a:pPr>
            <a:r>
              <a:rPr lang="en-US" sz="9675" b="1">
                <a:solidFill>
                  <a:srgbClr val="FFFFFF"/>
                </a:solidFill>
                <a:latin typeface="Times New Roman Ultra-Bold"/>
                <a:ea typeface="Times New Roman Ultra-Bold"/>
                <a:cs typeface="Times New Roman Ultra-Bold"/>
                <a:sym typeface="Times New Roman Ultra-Bold"/>
              </a:rPr>
              <a:t>Deepfake Teknolojisi </a:t>
            </a:r>
          </a:p>
          <a:p>
            <a:pPr algn="l">
              <a:lnSpc>
                <a:spcPts val="8901"/>
              </a:lnSpc>
            </a:pPr>
            <a:r>
              <a:rPr lang="en-US" sz="9675" b="1">
                <a:solidFill>
                  <a:srgbClr val="FFFFFF"/>
                </a:solidFill>
                <a:latin typeface="Times New Roman Ultra-Bold"/>
                <a:ea typeface="Times New Roman Ultra-Bold"/>
                <a:cs typeface="Times New Roman Ultra-Bold"/>
                <a:sym typeface="Times New Roman Ultra-Bold"/>
              </a:rPr>
              <a:t>ve Etik Boyutlar</a:t>
            </a:r>
          </a:p>
        </p:txBody>
      </p:sp>
      <p:sp>
        <p:nvSpPr>
          <p:cNvPr id="6" name="TextBox 6"/>
          <p:cNvSpPr txBox="1"/>
          <p:nvPr/>
        </p:nvSpPr>
        <p:spPr>
          <a:xfrm>
            <a:off x="742950" y="5413535"/>
            <a:ext cx="5099376" cy="1464945"/>
          </a:xfrm>
          <a:prstGeom prst="rect">
            <a:avLst/>
          </a:prstGeom>
        </p:spPr>
        <p:txBody>
          <a:bodyPr lIns="0" tIns="0" rIns="0" bIns="0" rtlCol="0" anchor="t">
            <a:spAutoFit/>
          </a:bodyPr>
          <a:lstStyle/>
          <a:p>
            <a:pPr algn="l">
              <a:lnSpc>
                <a:spcPts val="3779"/>
              </a:lnSpc>
            </a:pPr>
            <a:r>
              <a:rPr lang="en-US" sz="2699">
                <a:solidFill>
                  <a:srgbClr val="FFFFFF"/>
                </a:solidFill>
                <a:latin typeface="Times New Roman"/>
                <a:ea typeface="Times New Roman"/>
                <a:cs typeface="Times New Roman"/>
                <a:sym typeface="Times New Roman"/>
              </a:rPr>
              <a:t>Deepfake Teknolojisi, etik açıdan incelenmesi ve genel korunma yöntemleri</a:t>
            </a:r>
          </a:p>
        </p:txBody>
      </p:sp>
      <p:sp>
        <p:nvSpPr>
          <p:cNvPr id="7" name="TextBox 7"/>
          <p:cNvSpPr txBox="1"/>
          <p:nvPr/>
        </p:nvSpPr>
        <p:spPr>
          <a:xfrm>
            <a:off x="193847" y="9401175"/>
            <a:ext cx="2848248" cy="575960"/>
          </a:xfrm>
          <a:prstGeom prst="rect">
            <a:avLst/>
          </a:prstGeom>
        </p:spPr>
        <p:txBody>
          <a:bodyPr lIns="0" tIns="0" rIns="0" bIns="0" rtlCol="0" anchor="t">
            <a:spAutoFit/>
          </a:bodyPr>
          <a:lstStyle/>
          <a:p>
            <a:pPr algn="just">
              <a:lnSpc>
                <a:spcPts val="2050"/>
              </a:lnSpc>
            </a:pPr>
            <a:r>
              <a:rPr lang="en-US" sz="2050">
                <a:solidFill>
                  <a:srgbClr val="FFFFFF"/>
                </a:solidFill>
                <a:latin typeface="Times New Roman"/>
                <a:ea typeface="Times New Roman"/>
                <a:cs typeface="Times New Roman"/>
                <a:sym typeface="Times New Roman"/>
              </a:rPr>
              <a:t>Sinem Sarak </a:t>
            </a:r>
          </a:p>
          <a:p>
            <a:pPr marL="0" lvl="0" indent="0" algn="just">
              <a:lnSpc>
                <a:spcPts val="2050"/>
              </a:lnSpc>
              <a:spcBef>
                <a:spcPct val="0"/>
              </a:spcBef>
            </a:pPr>
            <a:r>
              <a:rPr lang="en-US" sz="2050">
                <a:solidFill>
                  <a:srgbClr val="FFFFFF"/>
                </a:solidFill>
                <a:latin typeface="Times New Roman"/>
                <a:ea typeface="Times New Roman"/>
                <a:cs typeface="Times New Roman"/>
                <a:sym typeface="Times New Roman"/>
              </a:rPr>
              <a:t>22011647   </a:t>
            </a:r>
          </a:p>
        </p:txBody>
      </p:sp>
      <p:sp>
        <p:nvSpPr>
          <p:cNvPr id="8" name="AutoShape 8"/>
          <p:cNvSpPr/>
          <p:nvPr/>
        </p:nvSpPr>
        <p:spPr>
          <a:xfrm rot="-5400000">
            <a:off x="16007685" y="3237459"/>
            <a:ext cx="2456682" cy="0"/>
          </a:xfrm>
          <a:prstGeom prst="line">
            <a:avLst/>
          </a:prstGeom>
          <a:ln w="28575" cap="rnd">
            <a:solidFill>
              <a:srgbClr val="FFFFFF"/>
            </a:solidFill>
            <a:prstDash val="solid"/>
            <a:headEnd type="none" w="sm" len="sm"/>
            <a:tailEnd type="none" w="sm" len="sm"/>
          </a:ln>
        </p:spPr>
        <p:txBody>
          <a:bodyPr/>
          <a:lstStyle/>
          <a:p>
            <a:endParaRPr lang="tr-TR"/>
          </a:p>
        </p:txBody>
      </p:sp>
      <p:sp>
        <p:nvSpPr>
          <p:cNvPr id="9" name="AutoShape 9"/>
          <p:cNvSpPr/>
          <p:nvPr/>
        </p:nvSpPr>
        <p:spPr>
          <a:xfrm>
            <a:off x="-282420" y="9110662"/>
            <a:ext cx="18852841" cy="0"/>
          </a:xfrm>
          <a:prstGeom prst="line">
            <a:avLst/>
          </a:prstGeom>
          <a:ln w="28575" cap="rnd">
            <a:solidFill>
              <a:srgbClr val="FFFFFF"/>
            </a:solidFill>
            <a:prstDash val="solid"/>
            <a:headEnd type="none" w="sm" len="sm"/>
            <a:tailEnd type="none" w="sm" len="sm"/>
          </a:ln>
        </p:spPr>
        <p:txBody>
          <a:bodyPr/>
          <a:lstStyle/>
          <a:p>
            <a:endParaRPr lang="tr-TR"/>
          </a:p>
        </p:txBody>
      </p:sp>
      <p:sp>
        <p:nvSpPr>
          <p:cNvPr id="10" name="AutoShape 10"/>
          <p:cNvSpPr/>
          <p:nvPr/>
        </p:nvSpPr>
        <p:spPr>
          <a:xfrm>
            <a:off x="781050" y="4949281"/>
            <a:ext cx="2261045" cy="0"/>
          </a:xfrm>
          <a:prstGeom prst="line">
            <a:avLst/>
          </a:prstGeom>
          <a:ln w="104775" cap="rnd">
            <a:solidFill>
              <a:srgbClr val="FFFFFF"/>
            </a:solidFill>
            <a:prstDash val="solid"/>
            <a:headEnd type="none" w="sm" len="sm"/>
            <a:tailEnd type="none" w="sm" len="sm"/>
          </a:ln>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29903"/>
            <a:ext cx="18288000" cy="757097"/>
            <a:chOff x="0" y="0"/>
            <a:chExt cx="4816593" cy="199400"/>
          </a:xfrm>
        </p:grpSpPr>
        <p:sp>
          <p:nvSpPr>
            <p:cNvPr id="3" name="Freeform 3"/>
            <p:cNvSpPr/>
            <p:nvPr/>
          </p:nvSpPr>
          <p:spPr>
            <a:xfrm>
              <a:off x="0" y="0"/>
              <a:ext cx="4816592" cy="199400"/>
            </a:xfrm>
            <a:custGeom>
              <a:avLst/>
              <a:gdLst/>
              <a:ahLst/>
              <a:cxnLst/>
              <a:rect l="l" t="t" r="r" b="b"/>
              <a:pathLst>
                <a:path w="4816592" h="199400">
                  <a:moveTo>
                    <a:pt x="0" y="0"/>
                  </a:moveTo>
                  <a:lnTo>
                    <a:pt x="4816592" y="0"/>
                  </a:lnTo>
                  <a:lnTo>
                    <a:pt x="4816592" y="199400"/>
                  </a:lnTo>
                  <a:lnTo>
                    <a:pt x="0" y="199400"/>
                  </a:lnTo>
                  <a:close/>
                </a:path>
              </a:pathLst>
            </a:custGeom>
            <a:solidFill>
              <a:srgbClr val="19598D"/>
            </a:solidFill>
          </p:spPr>
          <p:txBody>
            <a:bodyPr/>
            <a:lstStyle/>
            <a:p>
              <a:endParaRPr lang="tr-TR"/>
            </a:p>
          </p:txBody>
        </p:sp>
        <p:sp>
          <p:nvSpPr>
            <p:cNvPr id="4" name="TextBox 4"/>
            <p:cNvSpPr txBox="1"/>
            <p:nvPr/>
          </p:nvSpPr>
          <p:spPr>
            <a:xfrm>
              <a:off x="0" y="-47625"/>
              <a:ext cx="4816593" cy="247025"/>
            </a:xfrm>
            <a:prstGeom prst="rect">
              <a:avLst/>
            </a:prstGeom>
          </p:spPr>
          <p:txBody>
            <a:bodyPr lIns="50800" tIns="50800" rIns="50800" bIns="50800" rtlCol="0" anchor="ctr"/>
            <a:lstStyle/>
            <a:p>
              <a:pPr algn="l">
                <a:lnSpc>
                  <a:spcPts val="3080"/>
                </a:lnSpc>
              </a:pPr>
              <a:endParaRPr/>
            </a:p>
          </p:txBody>
        </p:sp>
      </p:grpSp>
      <p:sp>
        <p:nvSpPr>
          <p:cNvPr id="5" name="TextBox 5"/>
          <p:cNvSpPr txBox="1"/>
          <p:nvPr/>
        </p:nvSpPr>
        <p:spPr>
          <a:xfrm>
            <a:off x="3853789" y="209550"/>
            <a:ext cx="10580422" cy="818515"/>
          </a:xfrm>
          <a:prstGeom prst="rect">
            <a:avLst/>
          </a:prstGeom>
        </p:spPr>
        <p:txBody>
          <a:bodyPr lIns="0" tIns="0" rIns="0" bIns="0" rtlCol="0" anchor="t">
            <a:spAutoFit/>
          </a:bodyPr>
          <a:lstStyle/>
          <a:p>
            <a:pPr algn="l">
              <a:lnSpc>
                <a:spcPts val="5915"/>
              </a:lnSpc>
            </a:pPr>
            <a:r>
              <a:rPr lang="en-US" sz="4550" b="1" spc="109" dirty="0">
                <a:solidFill>
                  <a:srgbClr val="19598D"/>
                </a:solidFill>
                <a:latin typeface="Times New Roman Bold"/>
                <a:ea typeface="Times New Roman Bold"/>
                <a:cs typeface="Times New Roman Bold"/>
                <a:sym typeface="Times New Roman Bold"/>
              </a:rPr>
              <a:t>3- </a:t>
            </a:r>
            <a:r>
              <a:rPr lang="en-US" sz="4550" b="1" spc="109" dirty="0" err="1">
                <a:solidFill>
                  <a:srgbClr val="19598D"/>
                </a:solidFill>
                <a:latin typeface="Times New Roman Bold"/>
                <a:ea typeface="Times New Roman Bold"/>
                <a:cs typeface="Times New Roman Bold"/>
                <a:sym typeface="Times New Roman Bold"/>
              </a:rPr>
              <a:t>Mahremiyet</a:t>
            </a:r>
            <a:r>
              <a:rPr lang="en-US" sz="4550" b="1" spc="109" dirty="0">
                <a:solidFill>
                  <a:srgbClr val="19598D"/>
                </a:solidFill>
                <a:latin typeface="Times New Roman Bold"/>
                <a:ea typeface="Times New Roman Bold"/>
                <a:cs typeface="Times New Roman Bold"/>
                <a:sym typeface="Times New Roman Bold"/>
              </a:rPr>
              <a:t> </a:t>
            </a:r>
            <a:r>
              <a:rPr lang="en-US" sz="4550" b="1" spc="109" dirty="0" err="1">
                <a:solidFill>
                  <a:srgbClr val="19598D"/>
                </a:solidFill>
                <a:latin typeface="Times New Roman Bold"/>
                <a:ea typeface="Times New Roman Bold"/>
                <a:cs typeface="Times New Roman Bold"/>
                <a:sym typeface="Times New Roman Bold"/>
              </a:rPr>
              <a:t>İhlali</a:t>
            </a:r>
            <a:r>
              <a:rPr lang="en-US" sz="4550" b="1" spc="109" dirty="0">
                <a:solidFill>
                  <a:srgbClr val="19598D"/>
                </a:solidFill>
                <a:latin typeface="Times New Roman Bold"/>
                <a:ea typeface="Times New Roman Bold"/>
                <a:cs typeface="Times New Roman Bold"/>
                <a:sym typeface="Times New Roman Bold"/>
              </a:rPr>
              <a:t> </a:t>
            </a:r>
            <a:r>
              <a:rPr lang="en-US" sz="4550" b="1" spc="109" dirty="0" err="1">
                <a:solidFill>
                  <a:srgbClr val="19598D"/>
                </a:solidFill>
                <a:latin typeface="Times New Roman Bold"/>
                <a:ea typeface="Times New Roman Bold"/>
                <a:cs typeface="Times New Roman Bold"/>
                <a:sym typeface="Times New Roman Bold"/>
              </a:rPr>
              <a:t>ve</a:t>
            </a:r>
            <a:r>
              <a:rPr lang="en-US" sz="4550" b="1" spc="109" dirty="0">
                <a:solidFill>
                  <a:srgbClr val="19598D"/>
                </a:solidFill>
                <a:latin typeface="Times New Roman Bold"/>
                <a:ea typeface="Times New Roman Bold"/>
                <a:cs typeface="Times New Roman Bold"/>
                <a:sym typeface="Times New Roman Bold"/>
              </a:rPr>
              <a:t> </a:t>
            </a:r>
            <a:r>
              <a:rPr lang="en-US" sz="4550" b="1" spc="109" dirty="0" err="1">
                <a:solidFill>
                  <a:srgbClr val="19598D"/>
                </a:solidFill>
                <a:latin typeface="Times New Roman Bold"/>
                <a:ea typeface="Times New Roman Bold"/>
                <a:cs typeface="Times New Roman Bold"/>
                <a:sym typeface="Times New Roman Bold"/>
              </a:rPr>
              <a:t>Kişisel</a:t>
            </a:r>
            <a:r>
              <a:rPr lang="en-US" sz="4550" b="1" spc="109" dirty="0">
                <a:solidFill>
                  <a:srgbClr val="19598D"/>
                </a:solidFill>
                <a:latin typeface="Times New Roman Bold"/>
                <a:ea typeface="Times New Roman Bold"/>
                <a:cs typeface="Times New Roman Bold"/>
                <a:sym typeface="Times New Roman Bold"/>
              </a:rPr>
              <a:t> </a:t>
            </a:r>
            <a:r>
              <a:rPr lang="en-US" sz="4550" b="1" spc="109" dirty="0" err="1">
                <a:solidFill>
                  <a:srgbClr val="19598D"/>
                </a:solidFill>
                <a:latin typeface="Times New Roman Bold"/>
                <a:ea typeface="Times New Roman Bold"/>
                <a:cs typeface="Times New Roman Bold"/>
                <a:sym typeface="Times New Roman Bold"/>
              </a:rPr>
              <a:t>Haklar</a:t>
            </a:r>
            <a:endParaRPr lang="en-US" sz="4550" b="1" spc="109" dirty="0">
              <a:solidFill>
                <a:srgbClr val="19598D"/>
              </a:solidFill>
              <a:latin typeface="Times New Roman Bold"/>
              <a:ea typeface="Times New Roman Bold"/>
              <a:cs typeface="Times New Roman Bold"/>
              <a:sym typeface="Times New Roman Bold"/>
            </a:endParaRPr>
          </a:p>
        </p:txBody>
      </p:sp>
      <p:sp>
        <p:nvSpPr>
          <p:cNvPr id="6" name="Freeform 6"/>
          <p:cNvSpPr/>
          <p:nvPr/>
        </p:nvSpPr>
        <p:spPr>
          <a:xfrm>
            <a:off x="13384273" y="1028700"/>
            <a:ext cx="4284726" cy="1720203"/>
          </a:xfrm>
          <a:custGeom>
            <a:avLst/>
            <a:gdLst/>
            <a:ahLst/>
            <a:cxnLst/>
            <a:rect l="l" t="t" r="r" b="b"/>
            <a:pathLst>
              <a:path w="4284726" h="1720203">
                <a:moveTo>
                  <a:pt x="0" y="0"/>
                </a:moveTo>
                <a:lnTo>
                  <a:pt x="4284726" y="0"/>
                </a:lnTo>
                <a:lnTo>
                  <a:pt x="4284726" y="1720203"/>
                </a:lnTo>
                <a:lnTo>
                  <a:pt x="0" y="1720203"/>
                </a:lnTo>
                <a:lnTo>
                  <a:pt x="0" y="0"/>
                </a:lnTo>
                <a:close/>
              </a:path>
            </a:pathLst>
          </a:custGeom>
          <a:blipFill>
            <a:blip r:embed="rId2"/>
            <a:stretch>
              <a:fillRect/>
            </a:stretch>
          </a:blipFill>
        </p:spPr>
        <p:txBody>
          <a:bodyPr/>
          <a:lstStyle/>
          <a:p>
            <a:endParaRPr lang="tr-TR"/>
          </a:p>
        </p:txBody>
      </p:sp>
      <p:sp>
        <p:nvSpPr>
          <p:cNvPr id="7" name="Freeform 7"/>
          <p:cNvSpPr/>
          <p:nvPr/>
        </p:nvSpPr>
        <p:spPr>
          <a:xfrm>
            <a:off x="7772400" y="1264294"/>
            <a:ext cx="4573267" cy="5909959"/>
          </a:xfrm>
          <a:custGeom>
            <a:avLst/>
            <a:gdLst/>
            <a:ahLst/>
            <a:cxnLst/>
            <a:rect l="l" t="t" r="r" b="b"/>
            <a:pathLst>
              <a:path w="4573267" h="5909959">
                <a:moveTo>
                  <a:pt x="0" y="0"/>
                </a:moveTo>
                <a:lnTo>
                  <a:pt x="4573267" y="0"/>
                </a:lnTo>
                <a:lnTo>
                  <a:pt x="4573267" y="5909959"/>
                </a:lnTo>
                <a:lnTo>
                  <a:pt x="0" y="5909959"/>
                </a:lnTo>
                <a:lnTo>
                  <a:pt x="0" y="0"/>
                </a:lnTo>
                <a:close/>
              </a:path>
            </a:pathLst>
          </a:custGeom>
          <a:blipFill>
            <a:blip r:embed="rId3"/>
            <a:stretch>
              <a:fillRect l="-5001" r="-5001"/>
            </a:stretch>
          </a:blipFill>
        </p:spPr>
        <p:txBody>
          <a:bodyPr/>
          <a:lstStyle/>
          <a:p>
            <a:endParaRPr lang="tr-TR"/>
          </a:p>
        </p:txBody>
      </p:sp>
      <p:sp>
        <p:nvSpPr>
          <p:cNvPr id="8" name="Freeform 8"/>
          <p:cNvSpPr/>
          <p:nvPr/>
        </p:nvSpPr>
        <p:spPr>
          <a:xfrm>
            <a:off x="482199" y="1223663"/>
            <a:ext cx="5863919" cy="2511230"/>
          </a:xfrm>
          <a:custGeom>
            <a:avLst/>
            <a:gdLst/>
            <a:ahLst/>
            <a:cxnLst/>
            <a:rect l="l" t="t" r="r" b="b"/>
            <a:pathLst>
              <a:path w="5863919" h="2511230">
                <a:moveTo>
                  <a:pt x="0" y="0"/>
                </a:moveTo>
                <a:lnTo>
                  <a:pt x="5863919" y="0"/>
                </a:lnTo>
                <a:lnTo>
                  <a:pt x="5863919" y="2511230"/>
                </a:lnTo>
                <a:lnTo>
                  <a:pt x="0" y="2511230"/>
                </a:lnTo>
                <a:lnTo>
                  <a:pt x="0" y="0"/>
                </a:lnTo>
                <a:close/>
              </a:path>
            </a:pathLst>
          </a:custGeom>
          <a:blipFill>
            <a:blip r:embed="rId4"/>
            <a:stretch>
              <a:fillRect/>
            </a:stretch>
          </a:blipFill>
        </p:spPr>
        <p:txBody>
          <a:bodyPr/>
          <a:lstStyle/>
          <a:p>
            <a:endParaRPr lang="tr-TR"/>
          </a:p>
        </p:txBody>
      </p:sp>
      <p:sp>
        <p:nvSpPr>
          <p:cNvPr id="9" name="Freeform 9"/>
          <p:cNvSpPr/>
          <p:nvPr/>
        </p:nvSpPr>
        <p:spPr>
          <a:xfrm>
            <a:off x="876219" y="5064584"/>
            <a:ext cx="5852696" cy="2864674"/>
          </a:xfrm>
          <a:custGeom>
            <a:avLst/>
            <a:gdLst/>
            <a:ahLst/>
            <a:cxnLst/>
            <a:rect l="l" t="t" r="r" b="b"/>
            <a:pathLst>
              <a:path w="5852696" h="2864674">
                <a:moveTo>
                  <a:pt x="0" y="0"/>
                </a:moveTo>
                <a:lnTo>
                  <a:pt x="5852696" y="0"/>
                </a:lnTo>
                <a:lnTo>
                  <a:pt x="5852696" y="2864674"/>
                </a:lnTo>
                <a:lnTo>
                  <a:pt x="0" y="2864674"/>
                </a:lnTo>
                <a:lnTo>
                  <a:pt x="0" y="0"/>
                </a:lnTo>
                <a:close/>
              </a:path>
            </a:pathLst>
          </a:custGeom>
          <a:blipFill>
            <a:blip r:embed="rId5"/>
            <a:stretch>
              <a:fillRect t="-8064" b="-1192"/>
            </a:stretch>
          </a:blipFill>
        </p:spPr>
        <p:txBody>
          <a:bodyPr/>
          <a:lstStyle/>
          <a:p>
            <a:endParaRPr lang="tr-TR"/>
          </a:p>
        </p:txBody>
      </p:sp>
      <p:sp>
        <p:nvSpPr>
          <p:cNvPr id="10" name="Freeform 10"/>
          <p:cNvSpPr/>
          <p:nvPr/>
        </p:nvSpPr>
        <p:spPr>
          <a:xfrm>
            <a:off x="13520916" y="3383877"/>
            <a:ext cx="4011440" cy="3113044"/>
          </a:xfrm>
          <a:custGeom>
            <a:avLst/>
            <a:gdLst/>
            <a:ahLst/>
            <a:cxnLst/>
            <a:rect l="l" t="t" r="r" b="b"/>
            <a:pathLst>
              <a:path w="4011440" h="3113044">
                <a:moveTo>
                  <a:pt x="0" y="0"/>
                </a:moveTo>
                <a:lnTo>
                  <a:pt x="4011440" y="0"/>
                </a:lnTo>
                <a:lnTo>
                  <a:pt x="4011440" y="3113044"/>
                </a:lnTo>
                <a:lnTo>
                  <a:pt x="0" y="3113044"/>
                </a:lnTo>
                <a:lnTo>
                  <a:pt x="0" y="0"/>
                </a:lnTo>
                <a:close/>
              </a:path>
            </a:pathLst>
          </a:custGeom>
          <a:blipFill>
            <a:blip r:embed="rId6"/>
            <a:stretch>
              <a:fillRect/>
            </a:stretch>
          </a:blipFill>
        </p:spPr>
        <p:txBody>
          <a:bodyPr/>
          <a:lstStyle/>
          <a:p>
            <a:endParaRPr lang="tr-TR"/>
          </a:p>
        </p:txBody>
      </p:sp>
      <p:sp>
        <p:nvSpPr>
          <p:cNvPr id="11" name="TextBox 11"/>
          <p:cNvSpPr txBox="1"/>
          <p:nvPr/>
        </p:nvSpPr>
        <p:spPr>
          <a:xfrm>
            <a:off x="448541" y="3667038"/>
            <a:ext cx="7009696" cy="765476"/>
          </a:xfrm>
          <a:prstGeom prst="rect">
            <a:avLst/>
          </a:prstGeom>
        </p:spPr>
        <p:txBody>
          <a:bodyPr lIns="0" tIns="0" rIns="0" bIns="0" rtlCol="0" anchor="t">
            <a:spAutoFit/>
          </a:bodyPr>
          <a:lstStyle/>
          <a:p>
            <a:pPr algn="l">
              <a:lnSpc>
                <a:spcPts val="2958"/>
              </a:lnSpc>
            </a:pPr>
            <a:r>
              <a:rPr lang="en-US" sz="2113">
                <a:solidFill>
                  <a:srgbClr val="000000"/>
                </a:solidFill>
                <a:latin typeface="Times New Roman"/>
                <a:ea typeface="Times New Roman"/>
                <a:cs typeface="Times New Roman"/>
                <a:sym typeface="Times New Roman"/>
              </a:rPr>
              <a:t>Grafik deepfake kullanılarak üretilen içeriklerin ve içeriklere konu olan kişilerin cinsiyet dağılımını göstermektedir </a:t>
            </a:r>
          </a:p>
        </p:txBody>
      </p:sp>
      <p:sp>
        <p:nvSpPr>
          <p:cNvPr id="12" name="TextBox 12"/>
          <p:cNvSpPr txBox="1"/>
          <p:nvPr/>
        </p:nvSpPr>
        <p:spPr>
          <a:xfrm>
            <a:off x="448541" y="8248348"/>
            <a:ext cx="6937228" cy="739441"/>
          </a:xfrm>
          <a:prstGeom prst="rect">
            <a:avLst/>
          </a:prstGeom>
        </p:spPr>
        <p:txBody>
          <a:bodyPr lIns="0" tIns="0" rIns="0" bIns="0" rtlCol="0" anchor="t">
            <a:spAutoFit/>
          </a:bodyPr>
          <a:lstStyle/>
          <a:p>
            <a:pPr algn="l">
              <a:lnSpc>
                <a:spcPts val="2818"/>
              </a:lnSpc>
            </a:pPr>
            <a:r>
              <a:rPr lang="en-US" sz="2013">
                <a:solidFill>
                  <a:srgbClr val="000000"/>
                </a:solidFill>
                <a:latin typeface="Times New Roman"/>
                <a:ea typeface="Times New Roman"/>
                <a:cs typeface="Times New Roman"/>
                <a:sym typeface="Times New Roman"/>
              </a:rPr>
              <a:t>Grafik deepfake kullanılarak üretilen içeriklere konu olan kişilerin cinsiyet meslek dağılımını göstermektedir </a:t>
            </a:r>
          </a:p>
        </p:txBody>
      </p:sp>
      <p:sp>
        <p:nvSpPr>
          <p:cNvPr id="13" name="AutoShape 13"/>
          <p:cNvSpPr/>
          <p:nvPr/>
        </p:nvSpPr>
        <p:spPr>
          <a:xfrm flipH="1" flipV="1">
            <a:off x="7315200" y="1223663"/>
            <a:ext cx="0" cy="8229600"/>
          </a:xfrm>
          <a:prstGeom prst="line">
            <a:avLst/>
          </a:prstGeom>
          <a:ln w="28575" cap="flat">
            <a:solidFill>
              <a:srgbClr val="19598D"/>
            </a:solidFill>
            <a:prstDash val="solid"/>
            <a:headEnd type="none" w="sm" len="sm"/>
            <a:tailEnd type="none" w="sm" len="sm"/>
          </a:ln>
        </p:spPr>
        <p:txBody>
          <a:bodyPr/>
          <a:lstStyle/>
          <a:p>
            <a:endParaRPr lang="tr-TR"/>
          </a:p>
        </p:txBody>
      </p:sp>
      <p:sp>
        <p:nvSpPr>
          <p:cNvPr id="14" name="AutoShape 14"/>
          <p:cNvSpPr/>
          <p:nvPr/>
        </p:nvSpPr>
        <p:spPr>
          <a:xfrm flipH="1" flipV="1">
            <a:off x="12725400" y="1164502"/>
            <a:ext cx="0" cy="8229600"/>
          </a:xfrm>
          <a:prstGeom prst="line">
            <a:avLst/>
          </a:prstGeom>
          <a:ln w="28575" cap="flat">
            <a:solidFill>
              <a:srgbClr val="19598D"/>
            </a:solidFill>
            <a:prstDash val="solid"/>
            <a:headEnd type="none" w="sm" len="sm"/>
            <a:tailEnd type="none" w="sm" len="sm"/>
          </a:ln>
        </p:spPr>
        <p:txBody>
          <a:bodyPr/>
          <a:lstStyle/>
          <a:p>
            <a:endParaRPr lang="tr-TR"/>
          </a:p>
        </p:txBody>
      </p:sp>
      <p:sp>
        <p:nvSpPr>
          <p:cNvPr id="15" name="TextBox 15"/>
          <p:cNvSpPr txBox="1"/>
          <p:nvPr/>
        </p:nvSpPr>
        <p:spPr>
          <a:xfrm>
            <a:off x="7467600" y="7324121"/>
            <a:ext cx="5313498" cy="1934179"/>
          </a:xfrm>
          <a:prstGeom prst="rect">
            <a:avLst/>
          </a:prstGeom>
        </p:spPr>
        <p:txBody>
          <a:bodyPr lIns="0" tIns="0" rIns="0" bIns="0" rtlCol="0" anchor="t">
            <a:spAutoFit/>
          </a:bodyPr>
          <a:lstStyle/>
          <a:p>
            <a:pPr algn="l">
              <a:lnSpc>
                <a:spcPts val="3009"/>
              </a:lnSpc>
            </a:pPr>
            <a:r>
              <a:rPr lang="en-US" sz="2149" dirty="0" err="1">
                <a:solidFill>
                  <a:srgbClr val="000000"/>
                </a:solidFill>
                <a:latin typeface="Times New Roman"/>
                <a:ea typeface="Times New Roman"/>
                <a:cs typeface="Times New Roman"/>
                <a:sym typeface="Times New Roman"/>
              </a:rPr>
              <a:t>Grafik</a:t>
            </a:r>
            <a:r>
              <a:rPr lang="en-US" sz="2149" dirty="0">
                <a:solidFill>
                  <a:srgbClr val="000000"/>
                </a:solidFill>
                <a:latin typeface="Times New Roman"/>
                <a:ea typeface="Times New Roman"/>
                <a:cs typeface="Times New Roman"/>
                <a:sym typeface="Times New Roman"/>
              </a:rPr>
              <a:t>, deepfake </a:t>
            </a:r>
            <a:r>
              <a:rPr lang="en-US" sz="2149" dirty="0" err="1">
                <a:solidFill>
                  <a:srgbClr val="000000"/>
                </a:solidFill>
                <a:latin typeface="Times New Roman"/>
                <a:ea typeface="Times New Roman"/>
                <a:cs typeface="Times New Roman"/>
                <a:sym typeface="Times New Roman"/>
              </a:rPr>
              <a:t>pornografisinin</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yayınlandığı</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platformların</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özel</a:t>
            </a:r>
            <a:r>
              <a:rPr lang="en-US" sz="2149" dirty="0">
                <a:solidFill>
                  <a:srgbClr val="000000"/>
                </a:solidFill>
                <a:latin typeface="Times New Roman"/>
                <a:ea typeface="Times New Roman"/>
                <a:cs typeface="Times New Roman"/>
                <a:sym typeface="Times New Roman"/>
              </a:rPr>
              <a:t> deepfake </a:t>
            </a:r>
            <a:r>
              <a:rPr lang="en-US" sz="2149" dirty="0" err="1">
                <a:solidFill>
                  <a:srgbClr val="000000"/>
                </a:solidFill>
                <a:latin typeface="Times New Roman"/>
                <a:ea typeface="Times New Roman"/>
                <a:cs typeface="Times New Roman"/>
                <a:sym typeface="Times New Roman"/>
              </a:rPr>
              <a:t>içerik</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siteleri</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ve</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genel</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pornografi</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siteleri</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olarak</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sınıflandırılmasına</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göre</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toplam</a:t>
            </a:r>
            <a:r>
              <a:rPr lang="en-US" sz="2149" dirty="0">
                <a:solidFill>
                  <a:srgbClr val="000000"/>
                </a:solidFill>
                <a:latin typeface="Times New Roman"/>
                <a:ea typeface="Times New Roman"/>
                <a:cs typeface="Times New Roman"/>
                <a:sym typeface="Times New Roman"/>
              </a:rPr>
              <a:t> video </a:t>
            </a:r>
            <a:r>
              <a:rPr lang="en-US" sz="2149" dirty="0" err="1">
                <a:solidFill>
                  <a:srgbClr val="000000"/>
                </a:solidFill>
                <a:latin typeface="Times New Roman"/>
                <a:ea typeface="Times New Roman"/>
                <a:cs typeface="Times New Roman"/>
                <a:sym typeface="Times New Roman"/>
              </a:rPr>
              <a:t>sayılarının</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dağılımını</a:t>
            </a:r>
            <a:r>
              <a:rPr lang="en-US" sz="2149" dirty="0">
                <a:solidFill>
                  <a:srgbClr val="000000"/>
                </a:solidFill>
                <a:latin typeface="Times New Roman"/>
                <a:ea typeface="Times New Roman"/>
                <a:cs typeface="Times New Roman"/>
                <a:sym typeface="Times New Roman"/>
              </a:rPr>
              <a:t> </a:t>
            </a:r>
            <a:r>
              <a:rPr lang="en-US" sz="2149" dirty="0" err="1">
                <a:solidFill>
                  <a:srgbClr val="000000"/>
                </a:solidFill>
                <a:latin typeface="Times New Roman"/>
                <a:ea typeface="Times New Roman"/>
                <a:cs typeface="Times New Roman"/>
                <a:sym typeface="Times New Roman"/>
              </a:rPr>
              <a:t>göstermektedir</a:t>
            </a:r>
            <a:r>
              <a:rPr lang="en-US" sz="2149" dirty="0">
                <a:solidFill>
                  <a:srgbClr val="000000"/>
                </a:solidFill>
                <a:latin typeface="Times New Roman"/>
                <a:ea typeface="Times New Roman"/>
                <a:cs typeface="Times New Roman"/>
                <a:sym typeface="Times New Roman"/>
              </a:rPr>
              <a:t>.</a:t>
            </a:r>
          </a:p>
        </p:txBody>
      </p:sp>
      <p:sp>
        <p:nvSpPr>
          <p:cNvPr id="16" name="TextBox 16"/>
          <p:cNvSpPr txBox="1"/>
          <p:nvPr/>
        </p:nvSpPr>
        <p:spPr>
          <a:xfrm>
            <a:off x="12954000" y="6663886"/>
            <a:ext cx="5257737" cy="2622851"/>
          </a:xfrm>
          <a:prstGeom prst="rect">
            <a:avLst/>
          </a:prstGeom>
        </p:spPr>
        <p:txBody>
          <a:bodyPr lIns="0" tIns="0" rIns="0" bIns="0" rtlCol="0" anchor="t">
            <a:spAutoFit/>
          </a:bodyPr>
          <a:lstStyle/>
          <a:p>
            <a:pPr algn="l">
              <a:lnSpc>
                <a:spcPts val="2958"/>
              </a:lnSpc>
            </a:pPr>
            <a:r>
              <a:rPr lang="en-US" sz="2113" dirty="0">
                <a:solidFill>
                  <a:srgbClr val="000000"/>
                </a:solidFill>
                <a:latin typeface="Times New Roman"/>
                <a:ea typeface="Times New Roman"/>
                <a:cs typeface="Times New Roman"/>
                <a:sym typeface="Times New Roman"/>
              </a:rPr>
              <a:t>Linux </a:t>
            </a:r>
            <a:r>
              <a:rPr lang="en-US" sz="2113" dirty="0" err="1">
                <a:solidFill>
                  <a:srgbClr val="000000"/>
                </a:solidFill>
                <a:latin typeface="Times New Roman"/>
                <a:ea typeface="Times New Roman"/>
                <a:cs typeface="Times New Roman"/>
                <a:sym typeface="Times New Roman"/>
              </a:rPr>
              <a:t>ve</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Wndows’ta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kullanıma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sunulmuş</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olan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bu</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uygulama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fotoğrafı</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yüklenen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kişinin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giysilerini</a:t>
            </a:r>
            <a:r>
              <a:rPr lang="en-US" sz="2113" dirty="0">
                <a:solidFill>
                  <a:srgbClr val="000000"/>
                </a:solidFill>
                <a:latin typeface="Times New Roman"/>
                <a:ea typeface="Times New Roman"/>
                <a:cs typeface="Times New Roman"/>
                <a:sym typeface="Times New Roman"/>
              </a:rPr>
              <a:t> 50$ </a:t>
            </a:r>
            <a:r>
              <a:rPr lang="en-US" sz="2113" dirty="0" err="1">
                <a:solidFill>
                  <a:srgbClr val="000000"/>
                </a:solidFill>
                <a:latin typeface="Times New Roman"/>
                <a:ea typeface="Times New Roman"/>
                <a:cs typeface="Times New Roman"/>
                <a:sym typeface="Times New Roman"/>
              </a:rPr>
              <a:t>karşılığında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kaldırabiliyordu</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Uygulama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tepkilerin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ardından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geliştiricileri</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tarafından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kapatıldı</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Ancak</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kaynak</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kodları</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halen</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daha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GitHub’da</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erişime</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açık</a:t>
            </a:r>
            <a:r>
              <a:rPr lang="en-US" sz="2113" dirty="0">
                <a:solidFill>
                  <a:srgbClr val="000000"/>
                </a:solidFill>
                <a:latin typeface="Times New Roman"/>
                <a:ea typeface="Times New Roman"/>
                <a:cs typeface="Times New Roman"/>
                <a:sym typeface="Times New Roman"/>
              </a:rPr>
              <a:t> </a:t>
            </a:r>
            <a:r>
              <a:rPr lang="en-US" sz="2113" dirty="0" err="1">
                <a:solidFill>
                  <a:srgbClr val="000000"/>
                </a:solidFill>
                <a:latin typeface="Times New Roman"/>
                <a:ea typeface="Times New Roman"/>
                <a:cs typeface="Times New Roman"/>
                <a:sym typeface="Times New Roman"/>
              </a:rPr>
              <a:t>bulunmaktadır</a:t>
            </a:r>
            <a:r>
              <a:rPr lang="en-US" sz="2113" dirty="0">
                <a:solidFill>
                  <a:srgbClr val="000000"/>
                </a:solidFill>
                <a:latin typeface="Times New Roman"/>
                <a:ea typeface="Times New Roman"/>
                <a:cs typeface="Times New Roman"/>
                <a:sym typeface="Times New Roman"/>
              </a:rPr>
              <a:t>.</a:t>
            </a:r>
          </a:p>
        </p:txBody>
      </p:sp>
      <p:sp>
        <p:nvSpPr>
          <p:cNvPr id="17" name="TextBox 17"/>
          <p:cNvSpPr txBox="1"/>
          <p:nvPr/>
        </p:nvSpPr>
        <p:spPr>
          <a:xfrm>
            <a:off x="333953" y="9672081"/>
            <a:ext cx="13551852" cy="387016"/>
          </a:xfrm>
          <a:prstGeom prst="rect">
            <a:avLst/>
          </a:prstGeom>
        </p:spPr>
        <p:txBody>
          <a:bodyPr lIns="0" tIns="0" rIns="0" bIns="0" rtlCol="0" anchor="t">
            <a:spAutoFit/>
          </a:bodyPr>
          <a:lstStyle/>
          <a:p>
            <a:pPr algn="l">
              <a:lnSpc>
                <a:spcPts val="2818"/>
              </a:lnSpc>
            </a:pPr>
            <a:r>
              <a:rPr lang="en-US" sz="2013">
                <a:solidFill>
                  <a:srgbClr val="FFFFFF"/>
                </a:solidFill>
                <a:latin typeface="Times New Roman"/>
                <a:ea typeface="Times New Roman"/>
                <a:cs typeface="Times New Roman"/>
                <a:sym typeface="Times New Roman"/>
              </a:rPr>
              <a:t>* Veriler Sensity.ai (eski adıyla DeepTrace) şirketinin Eylül 2019'da yapmış olduğu çalışmalardan elde edilmiştir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751945" y="-8993573"/>
            <a:ext cx="1349684" cy="19336830"/>
            <a:chOff x="0" y="0"/>
            <a:chExt cx="355472" cy="5092828"/>
          </a:xfrm>
        </p:grpSpPr>
        <p:sp>
          <p:nvSpPr>
            <p:cNvPr id="3" name="Freeform 3"/>
            <p:cNvSpPr/>
            <p:nvPr/>
          </p:nvSpPr>
          <p:spPr>
            <a:xfrm>
              <a:off x="0" y="0"/>
              <a:ext cx="355472" cy="5092828"/>
            </a:xfrm>
            <a:custGeom>
              <a:avLst/>
              <a:gdLst/>
              <a:ahLst/>
              <a:cxnLst/>
              <a:rect l="l" t="t" r="r" b="b"/>
              <a:pathLst>
                <a:path w="355472" h="5092828">
                  <a:moveTo>
                    <a:pt x="0" y="0"/>
                  </a:moveTo>
                  <a:lnTo>
                    <a:pt x="355472" y="0"/>
                  </a:lnTo>
                  <a:lnTo>
                    <a:pt x="355472" y="5092828"/>
                  </a:lnTo>
                  <a:lnTo>
                    <a:pt x="0" y="5092828"/>
                  </a:lnTo>
                  <a:close/>
                </a:path>
              </a:pathLst>
            </a:custGeom>
            <a:solidFill>
              <a:srgbClr val="19598D"/>
            </a:solidFill>
          </p:spPr>
          <p:txBody>
            <a:bodyPr/>
            <a:lstStyle/>
            <a:p>
              <a:endParaRPr lang="tr-TR"/>
            </a:p>
          </p:txBody>
        </p:sp>
        <p:sp>
          <p:nvSpPr>
            <p:cNvPr id="4" name="TextBox 4"/>
            <p:cNvSpPr txBox="1"/>
            <p:nvPr/>
          </p:nvSpPr>
          <p:spPr>
            <a:xfrm>
              <a:off x="0" y="-95250"/>
              <a:ext cx="355472" cy="5188078"/>
            </a:xfrm>
            <a:prstGeom prst="rect">
              <a:avLst/>
            </a:prstGeom>
          </p:spPr>
          <p:txBody>
            <a:bodyPr lIns="50800" tIns="50800" rIns="50800" bIns="50800" rtlCol="0" anchor="ctr"/>
            <a:lstStyle/>
            <a:p>
              <a:pPr algn="ctr">
                <a:lnSpc>
                  <a:spcPts val="3576"/>
                </a:lnSpc>
              </a:pPr>
              <a:endParaRPr/>
            </a:p>
          </p:txBody>
        </p:sp>
      </p:grpSp>
      <p:grpSp>
        <p:nvGrpSpPr>
          <p:cNvPr id="5" name="Group 5"/>
          <p:cNvGrpSpPr/>
          <p:nvPr/>
        </p:nvGrpSpPr>
        <p:grpSpPr>
          <a:xfrm>
            <a:off x="6882008" y="1349684"/>
            <a:ext cx="11405992" cy="8937316"/>
            <a:chOff x="0" y="0"/>
            <a:chExt cx="3004047" cy="2353861"/>
          </a:xfrm>
        </p:grpSpPr>
        <p:sp>
          <p:nvSpPr>
            <p:cNvPr id="6" name="Freeform 6"/>
            <p:cNvSpPr/>
            <p:nvPr/>
          </p:nvSpPr>
          <p:spPr>
            <a:xfrm>
              <a:off x="0" y="0"/>
              <a:ext cx="3004047" cy="2353861"/>
            </a:xfrm>
            <a:custGeom>
              <a:avLst/>
              <a:gdLst/>
              <a:ahLst/>
              <a:cxnLst/>
              <a:rect l="l" t="t" r="r" b="b"/>
              <a:pathLst>
                <a:path w="3004047" h="2353861">
                  <a:moveTo>
                    <a:pt x="0" y="0"/>
                  </a:moveTo>
                  <a:lnTo>
                    <a:pt x="3004047" y="0"/>
                  </a:lnTo>
                  <a:lnTo>
                    <a:pt x="3004047" y="2353861"/>
                  </a:lnTo>
                  <a:lnTo>
                    <a:pt x="0" y="2353861"/>
                  </a:lnTo>
                  <a:close/>
                </a:path>
              </a:pathLst>
            </a:custGeom>
            <a:solidFill>
              <a:srgbClr val="BFE5EF"/>
            </a:solidFill>
          </p:spPr>
          <p:txBody>
            <a:bodyPr/>
            <a:lstStyle/>
            <a:p>
              <a:endParaRPr lang="tr-TR"/>
            </a:p>
          </p:txBody>
        </p:sp>
        <p:sp>
          <p:nvSpPr>
            <p:cNvPr id="7" name="TextBox 7"/>
            <p:cNvSpPr txBox="1"/>
            <p:nvPr/>
          </p:nvSpPr>
          <p:spPr>
            <a:xfrm>
              <a:off x="0" y="-95250"/>
              <a:ext cx="3004047" cy="2449111"/>
            </a:xfrm>
            <a:prstGeom prst="rect">
              <a:avLst/>
            </a:prstGeom>
          </p:spPr>
          <p:txBody>
            <a:bodyPr lIns="50800" tIns="50800" rIns="50800" bIns="50800" rtlCol="0" anchor="ctr"/>
            <a:lstStyle/>
            <a:p>
              <a:pPr algn="ctr">
                <a:lnSpc>
                  <a:spcPts val="3576"/>
                </a:lnSpc>
              </a:pPr>
              <a:endParaRPr/>
            </a:p>
          </p:txBody>
        </p:sp>
      </p:grpSp>
      <p:sp>
        <p:nvSpPr>
          <p:cNvPr id="8" name="AutoShape 8"/>
          <p:cNvSpPr/>
          <p:nvPr/>
        </p:nvSpPr>
        <p:spPr>
          <a:xfrm>
            <a:off x="8821866" y="2508726"/>
            <a:ext cx="8211798" cy="4763"/>
          </a:xfrm>
          <a:prstGeom prst="line">
            <a:avLst/>
          </a:prstGeom>
          <a:ln w="9525" cap="rnd">
            <a:solidFill>
              <a:srgbClr val="120E40"/>
            </a:solidFill>
            <a:prstDash val="solid"/>
            <a:headEnd type="none" w="sm" len="sm"/>
            <a:tailEnd type="none" w="sm" len="sm"/>
          </a:ln>
        </p:spPr>
        <p:txBody>
          <a:bodyPr/>
          <a:lstStyle/>
          <a:p>
            <a:endParaRPr lang="tr-TR"/>
          </a:p>
        </p:txBody>
      </p:sp>
      <p:sp>
        <p:nvSpPr>
          <p:cNvPr id="9" name="AutoShape 9"/>
          <p:cNvSpPr/>
          <p:nvPr/>
        </p:nvSpPr>
        <p:spPr>
          <a:xfrm>
            <a:off x="286859" y="2503963"/>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0" name="Freeform 10"/>
          <p:cNvSpPr/>
          <p:nvPr/>
        </p:nvSpPr>
        <p:spPr>
          <a:xfrm>
            <a:off x="634114" y="4387014"/>
            <a:ext cx="2556861" cy="2659136"/>
          </a:xfrm>
          <a:custGeom>
            <a:avLst/>
            <a:gdLst/>
            <a:ahLst/>
            <a:cxnLst/>
            <a:rect l="l" t="t" r="r" b="b"/>
            <a:pathLst>
              <a:path w="2556861" h="2659136">
                <a:moveTo>
                  <a:pt x="0" y="0"/>
                </a:moveTo>
                <a:lnTo>
                  <a:pt x="2556861" y="0"/>
                </a:lnTo>
                <a:lnTo>
                  <a:pt x="2556861" y="2659136"/>
                </a:lnTo>
                <a:lnTo>
                  <a:pt x="0" y="2659136"/>
                </a:lnTo>
                <a:lnTo>
                  <a:pt x="0" y="0"/>
                </a:lnTo>
                <a:close/>
              </a:path>
            </a:pathLst>
          </a:custGeom>
          <a:blipFill>
            <a:blip r:embed="rId2"/>
            <a:stretch>
              <a:fillRect/>
            </a:stretch>
          </a:blipFill>
        </p:spPr>
        <p:txBody>
          <a:bodyPr/>
          <a:lstStyle/>
          <a:p>
            <a:endParaRPr lang="tr-TR"/>
          </a:p>
        </p:txBody>
      </p:sp>
      <p:sp>
        <p:nvSpPr>
          <p:cNvPr id="11" name="Freeform 11"/>
          <p:cNvSpPr/>
          <p:nvPr/>
        </p:nvSpPr>
        <p:spPr>
          <a:xfrm>
            <a:off x="12991041" y="3752655"/>
            <a:ext cx="4941664" cy="5962792"/>
          </a:xfrm>
          <a:custGeom>
            <a:avLst/>
            <a:gdLst/>
            <a:ahLst/>
            <a:cxnLst/>
            <a:rect l="l" t="t" r="r" b="b"/>
            <a:pathLst>
              <a:path w="4941664" h="5962792">
                <a:moveTo>
                  <a:pt x="0" y="0"/>
                </a:moveTo>
                <a:lnTo>
                  <a:pt x="4941663" y="0"/>
                </a:lnTo>
                <a:lnTo>
                  <a:pt x="4941663" y="5962792"/>
                </a:lnTo>
                <a:lnTo>
                  <a:pt x="0" y="5962792"/>
                </a:lnTo>
                <a:lnTo>
                  <a:pt x="0" y="0"/>
                </a:lnTo>
                <a:close/>
              </a:path>
            </a:pathLst>
          </a:custGeom>
          <a:blipFill>
            <a:blip r:embed="rId3"/>
            <a:stretch>
              <a:fillRect/>
            </a:stretch>
          </a:blipFill>
        </p:spPr>
        <p:txBody>
          <a:bodyPr/>
          <a:lstStyle/>
          <a:p>
            <a:endParaRPr lang="tr-TR"/>
          </a:p>
        </p:txBody>
      </p:sp>
      <p:sp>
        <p:nvSpPr>
          <p:cNvPr id="12" name="Freeform 12"/>
          <p:cNvSpPr/>
          <p:nvPr/>
        </p:nvSpPr>
        <p:spPr>
          <a:xfrm>
            <a:off x="7342115" y="4682289"/>
            <a:ext cx="5185414" cy="1516733"/>
          </a:xfrm>
          <a:custGeom>
            <a:avLst/>
            <a:gdLst/>
            <a:ahLst/>
            <a:cxnLst/>
            <a:rect l="l" t="t" r="r" b="b"/>
            <a:pathLst>
              <a:path w="5185414" h="1516733">
                <a:moveTo>
                  <a:pt x="0" y="0"/>
                </a:moveTo>
                <a:lnTo>
                  <a:pt x="5185414" y="0"/>
                </a:lnTo>
                <a:lnTo>
                  <a:pt x="5185414" y="1516734"/>
                </a:lnTo>
                <a:lnTo>
                  <a:pt x="0" y="1516734"/>
                </a:lnTo>
                <a:lnTo>
                  <a:pt x="0" y="0"/>
                </a:lnTo>
                <a:close/>
              </a:path>
            </a:pathLst>
          </a:custGeom>
          <a:blipFill>
            <a:blip r:embed="rId4"/>
            <a:stretch>
              <a:fillRect/>
            </a:stretch>
          </a:blipFill>
        </p:spPr>
        <p:txBody>
          <a:bodyPr/>
          <a:lstStyle/>
          <a:p>
            <a:endParaRPr lang="tr-TR"/>
          </a:p>
        </p:txBody>
      </p:sp>
      <p:sp>
        <p:nvSpPr>
          <p:cNvPr id="13" name="Freeform 13"/>
          <p:cNvSpPr/>
          <p:nvPr/>
        </p:nvSpPr>
        <p:spPr>
          <a:xfrm>
            <a:off x="7020120" y="6760669"/>
            <a:ext cx="5829404" cy="1123438"/>
          </a:xfrm>
          <a:custGeom>
            <a:avLst/>
            <a:gdLst/>
            <a:ahLst/>
            <a:cxnLst/>
            <a:rect l="l" t="t" r="r" b="b"/>
            <a:pathLst>
              <a:path w="5829404" h="1123438">
                <a:moveTo>
                  <a:pt x="0" y="0"/>
                </a:moveTo>
                <a:lnTo>
                  <a:pt x="5829404" y="0"/>
                </a:lnTo>
                <a:lnTo>
                  <a:pt x="5829404" y="1123439"/>
                </a:lnTo>
                <a:lnTo>
                  <a:pt x="0" y="1123439"/>
                </a:lnTo>
                <a:lnTo>
                  <a:pt x="0" y="0"/>
                </a:lnTo>
                <a:close/>
              </a:path>
            </a:pathLst>
          </a:custGeom>
          <a:blipFill>
            <a:blip r:embed="rId5"/>
            <a:stretch>
              <a:fillRect l="-1766" r="-4741" b="-1263"/>
            </a:stretch>
          </a:blipFill>
        </p:spPr>
        <p:txBody>
          <a:bodyPr/>
          <a:lstStyle/>
          <a:p>
            <a:endParaRPr lang="tr-TR"/>
          </a:p>
        </p:txBody>
      </p:sp>
      <p:sp>
        <p:nvSpPr>
          <p:cNvPr id="14" name="Freeform 14"/>
          <p:cNvSpPr/>
          <p:nvPr/>
        </p:nvSpPr>
        <p:spPr>
          <a:xfrm>
            <a:off x="634114" y="7427150"/>
            <a:ext cx="3291939" cy="2332822"/>
          </a:xfrm>
          <a:custGeom>
            <a:avLst/>
            <a:gdLst/>
            <a:ahLst/>
            <a:cxnLst/>
            <a:rect l="l" t="t" r="r" b="b"/>
            <a:pathLst>
              <a:path w="3291939" h="2332822">
                <a:moveTo>
                  <a:pt x="0" y="0"/>
                </a:moveTo>
                <a:lnTo>
                  <a:pt x="3291939" y="0"/>
                </a:lnTo>
                <a:lnTo>
                  <a:pt x="3291939" y="2332821"/>
                </a:lnTo>
                <a:lnTo>
                  <a:pt x="0" y="2332821"/>
                </a:lnTo>
                <a:lnTo>
                  <a:pt x="0" y="0"/>
                </a:lnTo>
                <a:close/>
              </a:path>
            </a:pathLst>
          </a:custGeom>
          <a:blipFill>
            <a:blip r:embed="rId6"/>
            <a:stretch>
              <a:fillRect/>
            </a:stretch>
          </a:blipFill>
        </p:spPr>
        <p:txBody>
          <a:bodyPr/>
          <a:lstStyle/>
          <a:p>
            <a:endParaRPr lang="tr-TR"/>
          </a:p>
        </p:txBody>
      </p:sp>
      <p:sp>
        <p:nvSpPr>
          <p:cNvPr id="15" name="TextBox 15"/>
          <p:cNvSpPr txBox="1"/>
          <p:nvPr/>
        </p:nvSpPr>
        <p:spPr>
          <a:xfrm>
            <a:off x="9673374" y="1825299"/>
            <a:ext cx="6635333" cy="495300"/>
          </a:xfrm>
          <a:prstGeom prst="rect">
            <a:avLst/>
          </a:prstGeom>
        </p:spPr>
        <p:txBody>
          <a:bodyPr lIns="0" tIns="0" rIns="0" bIns="0" rtlCol="0" anchor="t">
            <a:spAutoFit/>
          </a:bodyPr>
          <a:lstStyle/>
          <a:p>
            <a:pPr marL="0" lvl="0" indent="0" algn="ctr">
              <a:lnSpc>
                <a:spcPts val="3300"/>
              </a:lnSpc>
              <a:spcBef>
                <a:spcPct val="0"/>
              </a:spcBef>
            </a:pPr>
            <a:r>
              <a:rPr lang="en-US" sz="3000" b="1" spc="179">
                <a:solidFill>
                  <a:srgbClr val="120E40"/>
                </a:solidFill>
                <a:latin typeface="Times New Roman Bold"/>
                <a:ea typeface="Times New Roman Bold"/>
                <a:cs typeface="Times New Roman Bold"/>
                <a:sym typeface="Times New Roman Bold"/>
              </a:rPr>
              <a:t>Toplumsal Manipülasyon</a:t>
            </a:r>
          </a:p>
        </p:txBody>
      </p:sp>
      <p:sp>
        <p:nvSpPr>
          <p:cNvPr id="16" name="TextBox 16"/>
          <p:cNvSpPr txBox="1"/>
          <p:nvPr/>
        </p:nvSpPr>
        <p:spPr>
          <a:xfrm>
            <a:off x="7729457" y="2613501"/>
            <a:ext cx="10203247" cy="1201420"/>
          </a:xfrm>
          <a:prstGeom prst="rect">
            <a:avLst/>
          </a:prstGeom>
        </p:spPr>
        <p:txBody>
          <a:bodyPr lIns="0" tIns="0" rIns="0" bIns="0" rtlCol="0" anchor="t">
            <a:spAutoFit/>
          </a:bodyPr>
          <a:lstStyle/>
          <a:p>
            <a:pPr algn="ctr">
              <a:lnSpc>
                <a:spcPts val="3079"/>
              </a:lnSpc>
            </a:pPr>
            <a:r>
              <a:rPr lang="en-US" sz="2199" spc="92" dirty="0">
                <a:solidFill>
                  <a:srgbClr val="120E40"/>
                </a:solidFill>
                <a:latin typeface="Times New Roman"/>
                <a:ea typeface="Times New Roman"/>
                <a:cs typeface="Times New Roman"/>
                <a:sym typeface="Times New Roman"/>
              </a:rPr>
              <a:t>Deepfake </a:t>
            </a:r>
            <a:r>
              <a:rPr lang="en-US" sz="2199" spc="92" dirty="0" err="1">
                <a:solidFill>
                  <a:srgbClr val="120E40"/>
                </a:solidFill>
                <a:latin typeface="Times New Roman"/>
                <a:ea typeface="Times New Roman"/>
                <a:cs typeface="Times New Roman"/>
                <a:sym typeface="Times New Roman"/>
              </a:rPr>
              <a:t>ile</a:t>
            </a:r>
            <a:r>
              <a:rPr lang="en-US" sz="2199" spc="92" dirty="0">
                <a:solidFill>
                  <a:srgbClr val="120E40"/>
                </a:solidFill>
                <a:latin typeface="Times New Roman"/>
                <a:ea typeface="Times New Roman"/>
                <a:cs typeface="Times New Roman"/>
                <a:sym typeface="Times New Roman"/>
              </a:rPr>
              <a:t> belli </a:t>
            </a:r>
            <a:r>
              <a:rPr lang="en-US" sz="2199" spc="92" dirty="0" err="1">
                <a:solidFill>
                  <a:srgbClr val="120E40"/>
                </a:solidFill>
                <a:latin typeface="Times New Roman"/>
                <a:ea typeface="Times New Roman"/>
                <a:cs typeface="Times New Roman"/>
                <a:sym typeface="Times New Roman"/>
              </a:rPr>
              <a:t>bir</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siyasi</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görüşü</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hedef</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alacak</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veya</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destekleyecek</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nitelikte</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sahte</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haber</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ve</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görseller</a:t>
            </a:r>
            <a:r>
              <a:rPr lang="en-US" sz="2199" spc="92" dirty="0">
                <a:solidFill>
                  <a:srgbClr val="120E40"/>
                </a:solidFill>
                <a:latin typeface="Times New Roman"/>
                <a:ea typeface="Times New Roman"/>
                <a:cs typeface="Times New Roman"/>
                <a:sym typeface="Times New Roman"/>
              </a:rPr>
              <a:t> </a:t>
            </a:r>
            <a:r>
              <a:rPr lang="en-US" sz="2199" spc="92" dirty="0" err="1">
                <a:solidFill>
                  <a:srgbClr val="120E40"/>
                </a:solidFill>
                <a:latin typeface="Times New Roman"/>
                <a:ea typeface="Times New Roman"/>
                <a:cs typeface="Times New Roman"/>
                <a:sym typeface="Times New Roman"/>
              </a:rPr>
              <a:t>üretilmektedir</a:t>
            </a:r>
            <a:r>
              <a:rPr lang="en-US" sz="2199" spc="92" dirty="0">
                <a:solidFill>
                  <a:srgbClr val="120E40"/>
                </a:solidFill>
                <a:latin typeface="Times New Roman"/>
                <a:ea typeface="Times New Roman"/>
                <a:cs typeface="Times New Roman"/>
                <a:sym typeface="Times New Roman"/>
              </a:rPr>
              <a:t>.</a:t>
            </a:r>
          </a:p>
          <a:p>
            <a:pPr marL="0" lvl="0" indent="0" algn="ctr">
              <a:lnSpc>
                <a:spcPts val="3079"/>
              </a:lnSpc>
              <a:spcBef>
                <a:spcPct val="0"/>
              </a:spcBef>
            </a:pPr>
            <a:endParaRPr lang="en-US" sz="2199" spc="92" dirty="0">
              <a:solidFill>
                <a:srgbClr val="120E40"/>
              </a:solidFill>
              <a:latin typeface="Times New Roman"/>
              <a:ea typeface="Times New Roman"/>
              <a:cs typeface="Times New Roman"/>
              <a:sym typeface="Times New Roman"/>
            </a:endParaRPr>
          </a:p>
        </p:txBody>
      </p:sp>
      <p:sp>
        <p:nvSpPr>
          <p:cNvPr id="17" name="TextBox 17"/>
          <p:cNvSpPr txBox="1"/>
          <p:nvPr/>
        </p:nvSpPr>
        <p:spPr>
          <a:xfrm>
            <a:off x="7509324" y="8322258"/>
            <a:ext cx="4850996" cy="615168"/>
          </a:xfrm>
          <a:prstGeom prst="rect">
            <a:avLst/>
          </a:prstGeom>
        </p:spPr>
        <p:txBody>
          <a:bodyPr lIns="0" tIns="0" rIns="0" bIns="0" rtlCol="0" anchor="t">
            <a:spAutoFit/>
          </a:bodyPr>
          <a:lstStyle/>
          <a:p>
            <a:pPr marL="0" lvl="0" indent="0" algn="ctr">
              <a:lnSpc>
                <a:spcPts val="2520"/>
              </a:lnSpc>
              <a:spcBef>
                <a:spcPct val="0"/>
              </a:spcBef>
            </a:pPr>
            <a:r>
              <a:rPr lang="en-US" sz="1800" spc="75" dirty="0">
                <a:solidFill>
                  <a:srgbClr val="120E40"/>
                </a:solidFill>
                <a:latin typeface="Times New Roman"/>
                <a:ea typeface="Times New Roman"/>
                <a:cs typeface="Times New Roman"/>
                <a:sym typeface="Times New Roman"/>
              </a:rPr>
              <a:t>Zaman </a:t>
            </a:r>
            <a:r>
              <a:rPr lang="en-US" sz="1800" spc="75" dirty="0" err="1">
                <a:solidFill>
                  <a:srgbClr val="120E40"/>
                </a:solidFill>
                <a:latin typeface="Times New Roman"/>
                <a:ea typeface="Times New Roman"/>
                <a:cs typeface="Times New Roman"/>
                <a:sym typeface="Times New Roman"/>
              </a:rPr>
              <a:t>zaman</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siyasi</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liderler</a:t>
            </a:r>
            <a:r>
              <a:rPr lang="en-US" sz="1800" spc="75" dirty="0">
                <a:solidFill>
                  <a:srgbClr val="120E40"/>
                </a:solidFill>
                <a:latin typeface="Times New Roman"/>
                <a:ea typeface="Times New Roman"/>
                <a:cs typeface="Times New Roman"/>
                <a:sym typeface="Times New Roman"/>
              </a:rPr>
              <a:t> bile </a:t>
            </a:r>
            <a:r>
              <a:rPr lang="en-US" sz="1800" spc="75" dirty="0" err="1">
                <a:solidFill>
                  <a:srgbClr val="120E40"/>
                </a:solidFill>
                <a:latin typeface="Times New Roman"/>
                <a:ea typeface="Times New Roman"/>
                <a:cs typeface="Times New Roman"/>
                <a:sym typeface="Times New Roman"/>
              </a:rPr>
              <a:t>bilerek</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veya</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bilmeyerek</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bu</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içerikleri</a:t>
            </a:r>
            <a:r>
              <a:rPr lang="en-US" sz="1800" spc="75" dirty="0">
                <a:solidFill>
                  <a:srgbClr val="120E40"/>
                </a:solidFill>
                <a:latin typeface="Times New Roman"/>
                <a:ea typeface="Times New Roman"/>
                <a:cs typeface="Times New Roman"/>
                <a:sym typeface="Times New Roman"/>
              </a:rPr>
              <a:t> </a:t>
            </a:r>
            <a:r>
              <a:rPr lang="en-US" sz="1800" spc="75" dirty="0" err="1">
                <a:solidFill>
                  <a:srgbClr val="120E40"/>
                </a:solidFill>
                <a:latin typeface="Times New Roman"/>
                <a:ea typeface="Times New Roman"/>
                <a:cs typeface="Times New Roman"/>
                <a:sym typeface="Times New Roman"/>
              </a:rPr>
              <a:t>paylaşabilmektedir</a:t>
            </a:r>
            <a:r>
              <a:rPr lang="tr-TR" sz="1800" spc="75" dirty="0">
                <a:solidFill>
                  <a:srgbClr val="120E40"/>
                </a:solidFill>
                <a:latin typeface="Times New Roman"/>
                <a:ea typeface="Times New Roman"/>
                <a:cs typeface="Times New Roman"/>
                <a:sym typeface="Times New Roman"/>
              </a:rPr>
              <a:t>.</a:t>
            </a:r>
            <a:endParaRPr lang="en-US" sz="1800" spc="75" dirty="0">
              <a:solidFill>
                <a:srgbClr val="120E40"/>
              </a:solidFill>
              <a:latin typeface="Times New Roman"/>
              <a:ea typeface="Times New Roman"/>
              <a:cs typeface="Times New Roman"/>
              <a:sym typeface="Times New Roman"/>
            </a:endParaRPr>
          </a:p>
        </p:txBody>
      </p:sp>
      <p:sp>
        <p:nvSpPr>
          <p:cNvPr id="18" name="TextBox 18"/>
          <p:cNvSpPr txBox="1"/>
          <p:nvPr/>
        </p:nvSpPr>
        <p:spPr>
          <a:xfrm>
            <a:off x="286859" y="1825299"/>
            <a:ext cx="6635333" cy="495300"/>
          </a:xfrm>
          <a:prstGeom prst="rect">
            <a:avLst/>
          </a:prstGeom>
        </p:spPr>
        <p:txBody>
          <a:bodyPr lIns="0" tIns="0" rIns="0" bIns="0" rtlCol="0" anchor="t">
            <a:spAutoFit/>
          </a:bodyPr>
          <a:lstStyle/>
          <a:p>
            <a:pPr marL="0" lvl="0" indent="0" algn="ctr">
              <a:lnSpc>
                <a:spcPts val="3300"/>
              </a:lnSpc>
              <a:spcBef>
                <a:spcPct val="0"/>
              </a:spcBef>
            </a:pPr>
            <a:r>
              <a:rPr lang="en-US" sz="3000" b="1" spc="179">
                <a:solidFill>
                  <a:srgbClr val="000000"/>
                </a:solidFill>
                <a:latin typeface="Times New Roman Bold"/>
                <a:ea typeface="Times New Roman Bold"/>
                <a:cs typeface="Times New Roman Bold"/>
                <a:sym typeface="Times New Roman Bold"/>
              </a:rPr>
              <a:t>Bireysel Manipülasyon</a:t>
            </a:r>
          </a:p>
        </p:txBody>
      </p:sp>
      <p:sp>
        <p:nvSpPr>
          <p:cNvPr id="19" name="TextBox 19"/>
          <p:cNvSpPr txBox="1"/>
          <p:nvPr/>
        </p:nvSpPr>
        <p:spPr>
          <a:xfrm>
            <a:off x="286859" y="2613501"/>
            <a:ext cx="6635333" cy="1201420"/>
          </a:xfrm>
          <a:prstGeom prst="rect">
            <a:avLst/>
          </a:prstGeom>
        </p:spPr>
        <p:txBody>
          <a:bodyPr lIns="0" tIns="0" rIns="0" bIns="0" rtlCol="0" anchor="t">
            <a:spAutoFit/>
          </a:bodyPr>
          <a:lstStyle/>
          <a:p>
            <a:pPr marL="0" lvl="0" indent="0" algn="ctr">
              <a:lnSpc>
                <a:spcPts val="3079"/>
              </a:lnSpc>
              <a:spcBef>
                <a:spcPct val="0"/>
              </a:spcBef>
            </a:pPr>
            <a:r>
              <a:rPr lang="en-US" sz="2199" spc="92">
                <a:solidFill>
                  <a:srgbClr val="000000"/>
                </a:solidFill>
                <a:latin typeface="Times New Roman"/>
                <a:ea typeface="Times New Roman"/>
                <a:cs typeface="Times New Roman"/>
                <a:sym typeface="Times New Roman"/>
              </a:rPr>
              <a:t>Kişilerin sesleri ve görüntüleri kopyalanarak sevdikleri kişileri tehdit etmek için kullanılabilmektedir. (Phone Pishing)</a:t>
            </a:r>
          </a:p>
        </p:txBody>
      </p:sp>
      <p:sp>
        <p:nvSpPr>
          <p:cNvPr id="20" name="TextBox 20"/>
          <p:cNvSpPr txBox="1"/>
          <p:nvPr/>
        </p:nvSpPr>
        <p:spPr>
          <a:xfrm>
            <a:off x="1701512" y="294640"/>
            <a:ext cx="15665025" cy="641201"/>
          </a:xfrm>
          <a:prstGeom prst="rect">
            <a:avLst/>
          </a:prstGeom>
        </p:spPr>
        <p:txBody>
          <a:bodyPr lIns="0" tIns="0" rIns="0" bIns="0" rtlCol="0" anchor="t">
            <a:spAutoFit/>
          </a:bodyPr>
          <a:lstStyle/>
          <a:p>
            <a:pPr marL="0" lvl="0" indent="0" algn="ctr">
              <a:lnSpc>
                <a:spcPts val="5005"/>
              </a:lnSpc>
              <a:spcBef>
                <a:spcPct val="0"/>
              </a:spcBef>
            </a:pPr>
            <a:r>
              <a:rPr lang="en-US" sz="4550" b="1" spc="273" dirty="0">
                <a:solidFill>
                  <a:srgbClr val="FFFFFF"/>
                </a:solidFill>
                <a:latin typeface="Times New Roman"/>
                <a:ea typeface="Times New Roman"/>
                <a:cs typeface="Times New Roman"/>
                <a:sym typeface="Times New Roman"/>
              </a:rPr>
              <a:t> 4- </a:t>
            </a:r>
            <a:r>
              <a:rPr lang="en-US" sz="4550" b="1" spc="273" dirty="0" err="1">
                <a:solidFill>
                  <a:srgbClr val="FFFFFF"/>
                </a:solidFill>
                <a:latin typeface="Times New Roman"/>
                <a:ea typeface="Times New Roman"/>
                <a:cs typeface="Times New Roman"/>
                <a:sym typeface="Times New Roman"/>
              </a:rPr>
              <a:t>Manipülasyon</a:t>
            </a:r>
            <a:r>
              <a:rPr lang="en-US" sz="4550" b="1" spc="273" dirty="0">
                <a:solidFill>
                  <a:srgbClr val="FFFFFF"/>
                </a:solidFill>
                <a:latin typeface="Times New Roman"/>
                <a:ea typeface="Times New Roman"/>
                <a:cs typeface="Times New Roman"/>
                <a:sym typeface="Times New Roman"/>
              </a:rPr>
              <a:t> </a:t>
            </a:r>
            <a:r>
              <a:rPr lang="en-US" sz="4550" b="1" spc="273" dirty="0" err="1">
                <a:solidFill>
                  <a:srgbClr val="FFFFFF"/>
                </a:solidFill>
                <a:latin typeface="Times New Roman"/>
                <a:ea typeface="Times New Roman"/>
                <a:cs typeface="Times New Roman"/>
                <a:sym typeface="Times New Roman"/>
              </a:rPr>
              <a:t>ve</a:t>
            </a:r>
            <a:r>
              <a:rPr lang="en-US" sz="4550" b="1" spc="273" dirty="0">
                <a:solidFill>
                  <a:srgbClr val="FFFFFF"/>
                </a:solidFill>
                <a:latin typeface="Times New Roman"/>
                <a:ea typeface="Times New Roman"/>
                <a:cs typeface="Times New Roman"/>
                <a:sym typeface="Times New Roman"/>
              </a:rPr>
              <a:t> </a:t>
            </a:r>
            <a:r>
              <a:rPr lang="en-US" sz="4550" b="1" spc="273" dirty="0" err="1">
                <a:solidFill>
                  <a:srgbClr val="FFFFFF"/>
                </a:solidFill>
                <a:latin typeface="Times New Roman"/>
                <a:ea typeface="Times New Roman"/>
                <a:cs typeface="Times New Roman"/>
                <a:sym typeface="Times New Roman"/>
              </a:rPr>
              <a:t>Dolandırıcılık</a:t>
            </a:r>
            <a:endParaRPr lang="en-US" sz="4550" b="1" spc="273" dirty="0">
              <a:solidFill>
                <a:srgbClr val="FFFFFF"/>
              </a:solidFill>
              <a:latin typeface="Times New Roman"/>
              <a:ea typeface="Times New Roman"/>
              <a:cs typeface="Times New Roman"/>
              <a:sym typeface="Times New Roman"/>
            </a:endParaRPr>
          </a:p>
        </p:txBody>
      </p:sp>
      <p:sp>
        <p:nvSpPr>
          <p:cNvPr id="21" name="TextBox 21"/>
          <p:cNvSpPr txBox="1"/>
          <p:nvPr/>
        </p:nvSpPr>
        <p:spPr>
          <a:xfrm>
            <a:off x="3926053" y="4606089"/>
            <a:ext cx="2502159" cy="2220033"/>
          </a:xfrm>
          <a:prstGeom prst="rect">
            <a:avLst/>
          </a:prstGeom>
        </p:spPr>
        <p:txBody>
          <a:bodyPr lIns="0" tIns="0" rIns="0" bIns="0" rtlCol="0" anchor="t">
            <a:spAutoFit/>
          </a:bodyPr>
          <a:lstStyle/>
          <a:p>
            <a:pPr marL="0" lvl="0" indent="0" algn="ctr">
              <a:lnSpc>
                <a:spcPts val="2507"/>
              </a:lnSpc>
              <a:spcBef>
                <a:spcPct val="0"/>
              </a:spcBef>
            </a:pPr>
            <a:r>
              <a:rPr lang="en-US" sz="1791" spc="75">
                <a:solidFill>
                  <a:srgbClr val="000000"/>
                </a:solidFill>
                <a:latin typeface="Times New Roman"/>
                <a:ea typeface="Times New Roman"/>
                <a:cs typeface="Times New Roman"/>
                <a:sym typeface="Times New Roman"/>
              </a:rPr>
              <a:t>20 Ekim 2024 tarihinde Revanch isimli yayıncı annesinin cep telefon numarası üzerinden aranarak ve annesinin sesi  kullanılarak korkutuldu.</a:t>
            </a:r>
          </a:p>
        </p:txBody>
      </p:sp>
      <p:sp>
        <p:nvSpPr>
          <p:cNvPr id="22" name="TextBox 22"/>
          <p:cNvSpPr txBox="1"/>
          <p:nvPr/>
        </p:nvSpPr>
        <p:spPr>
          <a:xfrm>
            <a:off x="4151249" y="7445444"/>
            <a:ext cx="2502159" cy="2220033"/>
          </a:xfrm>
          <a:prstGeom prst="rect">
            <a:avLst/>
          </a:prstGeom>
        </p:spPr>
        <p:txBody>
          <a:bodyPr lIns="0" tIns="0" rIns="0" bIns="0" rtlCol="0" anchor="t">
            <a:spAutoFit/>
          </a:bodyPr>
          <a:lstStyle/>
          <a:p>
            <a:pPr marL="0" lvl="0" indent="0" algn="ctr">
              <a:lnSpc>
                <a:spcPts val="2507"/>
              </a:lnSpc>
              <a:spcBef>
                <a:spcPct val="0"/>
              </a:spcBef>
            </a:pPr>
            <a:r>
              <a:rPr lang="en-US" sz="1791" spc="75">
                <a:solidFill>
                  <a:srgbClr val="000000"/>
                </a:solidFill>
                <a:latin typeface="Times New Roman"/>
                <a:ea typeface="Times New Roman"/>
                <a:cs typeface="Times New Roman"/>
                <a:sym typeface="Times New Roman"/>
              </a:rPr>
              <a:t>Oğlunun sesi kullanılarak oğlunun bir trafik kazasında hamile bir kadına çarptığına inandırılan adam $25,000 dolandırıldı.</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62" y="1962106"/>
            <a:ext cx="4941749" cy="2358230"/>
            <a:chOff x="0" y="-82502"/>
            <a:chExt cx="1065329" cy="508381"/>
          </a:xfrm>
        </p:grpSpPr>
        <p:sp>
          <p:nvSpPr>
            <p:cNvPr id="3" name="Freeform 3"/>
            <p:cNvSpPr/>
            <p:nvPr/>
          </p:nvSpPr>
          <p:spPr>
            <a:xfrm>
              <a:off x="0" y="0"/>
              <a:ext cx="1046741" cy="384556"/>
            </a:xfrm>
            <a:custGeom>
              <a:avLst/>
              <a:gdLst/>
              <a:ahLst/>
              <a:cxnLst/>
              <a:rect l="l" t="t" r="r" b="b"/>
              <a:pathLst>
                <a:path w="1046741" h="384556">
                  <a:moveTo>
                    <a:pt x="4783" y="0"/>
                  </a:moveTo>
                  <a:lnTo>
                    <a:pt x="1041958" y="0"/>
                  </a:lnTo>
                  <a:cubicBezTo>
                    <a:pt x="1043226" y="0"/>
                    <a:pt x="1044443" y="504"/>
                    <a:pt x="1045340" y="1401"/>
                  </a:cubicBezTo>
                  <a:cubicBezTo>
                    <a:pt x="1046237" y="2298"/>
                    <a:pt x="1046741" y="3515"/>
                    <a:pt x="1046741" y="4783"/>
                  </a:cubicBezTo>
                  <a:lnTo>
                    <a:pt x="1046741" y="379773"/>
                  </a:lnTo>
                  <a:cubicBezTo>
                    <a:pt x="1046741" y="382414"/>
                    <a:pt x="1044599" y="384556"/>
                    <a:pt x="1041958" y="384556"/>
                  </a:cubicBezTo>
                  <a:lnTo>
                    <a:pt x="4783" y="384556"/>
                  </a:lnTo>
                  <a:cubicBezTo>
                    <a:pt x="3515" y="384556"/>
                    <a:pt x="2298" y="384052"/>
                    <a:pt x="1401" y="383155"/>
                  </a:cubicBezTo>
                  <a:cubicBezTo>
                    <a:pt x="504" y="382258"/>
                    <a:pt x="0" y="381041"/>
                    <a:pt x="0" y="379773"/>
                  </a:cubicBezTo>
                  <a:lnTo>
                    <a:pt x="0" y="4783"/>
                  </a:lnTo>
                  <a:cubicBezTo>
                    <a:pt x="0" y="2142"/>
                    <a:pt x="2142" y="0"/>
                    <a:pt x="4783" y="0"/>
                  </a:cubicBezTo>
                  <a:close/>
                </a:path>
              </a:pathLst>
            </a:custGeom>
            <a:solidFill>
              <a:srgbClr val="55C4D4"/>
            </a:solidFill>
          </p:spPr>
          <p:txBody>
            <a:bodyPr/>
            <a:lstStyle/>
            <a:p>
              <a:endParaRPr lang="tr-TR"/>
            </a:p>
          </p:txBody>
        </p:sp>
        <p:sp>
          <p:nvSpPr>
            <p:cNvPr id="4" name="TextBox 4"/>
            <p:cNvSpPr txBox="1"/>
            <p:nvPr/>
          </p:nvSpPr>
          <p:spPr>
            <a:xfrm>
              <a:off x="18588" y="-82502"/>
              <a:ext cx="1046741" cy="508381"/>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Güven</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Kaybı</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ve</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Toplumsal</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Şüphecilik</a:t>
              </a:r>
              <a:endParaRPr lang="en-US" sz="2800" b="1" spc="124" dirty="0">
                <a:solidFill>
                  <a:srgbClr val="FFFFFF"/>
                </a:solidFill>
                <a:latin typeface="Times New Roman Bold"/>
                <a:ea typeface="Times New Roman Bold"/>
                <a:cs typeface="Times New Roman Bold"/>
                <a:sym typeface="Times New Roman Bold"/>
              </a:endParaRPr>
            </a:p>
          </p:txBody>
        </p:sp>
      </p:grpSp>
      <p:grpSp>
        <p:nvGrpSpPr>
          <p:cNvPr id="5" name="Group 5"/>
          <p:cNvGrpSpPr/>
          <p:nvPr/>
        </p:nvGrpSpPr>
        <p:grpSpPr>
          <a:xfrm>
            <a:off x="12014428" y="4720446"/>
            <a:ext cx="4949248" cy="2197984"/>
            <a:chOff x="0" y="-78491"/>
            <a:chExt cx="1066945" cy="473836"/>
          </a:xfrm>
        </p:grpSpPr>
        <p:sp>
          <p:nvSpPr>
            <p:cNvPr id="6" name="Freeform 6"/>
            <p:cNvSpPr/>
            <p:nvPr/>
          </p:nvSpPr>
          <p:spPr>
            <a:xfrm>
              <a:off x="0" y="0"/>
              <a:ext cx="1062294" cy="350011"/>
            </a:xfrm>
            <a:custGeom>
              <a:avLst/>
              <a:gdLst/>
              <a:ahLst/>
              <a:cxnLst/>
              <a:rect l="l" t="t" r="r" b="b"/>
              <a:pathLst>
                <a:path w="1062294" h="350011">
                  <a:moveTo>
                    <a:pt x="4713" y="0"/>
                  </a:moveTo>
                  <a:lnTo>
                    <a:pt x="1057581" y="0"/>
                  </a:lnTo>
                  <a:cubicBezTo>
                    <a:pt x="1058831" y="0"/>
                    <a:pt x="1060030" y="497"/>
                    <a:pt x="1060914" y="1381"/>
                  </a:cubicBezTo>
                  <a:cubicBezTo>
                    <a:pt x="1061798" y="2264"/>
                    <a:pt x="1062294" y="3463"/>
                    <a:pt x="1062294" y="4713"/>
                  </a:cubicBezTo>
                  <a:lnTo>
                    <a:pt x="1062294" y="345297"/>
                  </a:lnTo>
                  <a:cubicBezTo>
                    <a:pt x="1062294" y="346547"/>
                    <a:pt x="1061798" y="347746"/>
                    <a:pt x="1060914" y="348630"/>
                  </a:cubicBezTo>
                  <a:cubicBezTo>
                    <a:pt x="1060030" y="349514"/>
                    <a:pt x="1058831" y="350011"/>
                    <a:pt x="1057581" y="350011"/>
                  </a:cubicBezTo>
                  <a:lnTo>
                    <a:pt x="4713" y="350011"/>
                  </a:lnTo>
                  <a:cubicBezTo>
                    <a:pt x="3463" y="350011"/>
                    <a:pt x="2264" y="349514"/>
                    <a:pt x="1381" y="348630"/>
                  </a:cubicBezTo>
                  <a:cubicBezTo>
                    <a:pt x="497" y="347746"/>
                    <a:pt x="0" y="346547"/>
                    <a:pt x="0" y="345297"/>
                  </a:cubicBezTo>
                  <a:lnTo>
                    <a:pt x="0" y="4713"/>
                  </a:lnTo>
                  <a:cubicBezTo>
                    <a:pt x="0" y="3463"/>
                    <a:pt x="497" y="2264"/>
                    <a:pt x="1381" y="1381"/>
                  </a:cubicBezTo>
                  <a:cubicBezTo>
                    <a:pt x="2264" y="497"/>
                    <a:pt x="3463" y="0"/>
                    <a:pt x="4713" y="0"/>
                  </a:cubicBezTo>
                  <a:close/>
                </a:path>
              </a:pathLst>
            </a:custGeom>
            <a:solidFill>
              <a:srgbClr val="3EDAD8"/>
            </a:solidFill>
          </p:spPr>
          <p:txBody>
            <a:bodyPr/>
            <a:lstStyle/>
            <a:p>
              <a:endParaRPr lang="tr-TR"/>
            </a:p>
          </p:txBody>
        </p:sp>
        <p:sp>
          <p:nvSpPr>
            <p:cNvPr id="7" name="TextBox 7"/>
            <p:cNvSpPr txBox="1"/>
            <p:nvPr/>
          </p:nvSpPr>
          <p:spPr>
            <a:xfrm>
              <a:off x="4651" y="-78491"/>
              <a:ext cx="1062294" cy="473836"/>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İmaj</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ve</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İtibar</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Zararları</a:t>
              </a:r>
              <a:endParaRPr lang="en-US" sz="2800" b="1" spc="124" dirty="0">
                <a:solidFill>
                  <a:srgbClr val="FFFFFF"/>
                </a:solidFill>
                <a:latin typeface="Times New Roman Bold"/>
                <a:ea typeface="Times New Roman Bold"/>
                <a:cs typeface="Times New Roman Bold"/>
                <a:sym typeface="Times New Roman Bold"/>
              </a:endParaRPr>
            </a:p>
          </p:txBody>
        </p:sp>
      </p:grpSp>
      <p:grpSp>
        <p:nvGrpSpPr>
          <p:cNvPr id="8" name="Group 8"/>
          <p:cNvGrpSpPr/>
          <p:nvPr/>
        </p:nvGrpSpPr>
        <p:grpSpPr>
          <a:xfrm>
            <a:off x="12305014" y="6882395"/>
            <a:ext cx="3895927" cy="2061874"/>
            <a:chOff x="-9663" y="-78822"/>
            <a:chExt cx="839873" cy="444494"/>
          </a:xfrm>
        </p:grpSpPr>
        <p:sp>
          <p:nvSpPr>
            <p:cNvPr id="9" name="Freeform 9"/>
            <p:cNvSpPr/>
            <p:nvPr/>
          </p:nvSpPr>
          <p:spPr>
            <a:xfrm>
              <a:off x="0" y="0"/>
              <a:ext cx="830210" cy="320669"/>
            </a:xfrm>
            <a:custGeom>
              <a:avLst/>
              <a:gdLst/>
              <a:ahLst/>
              <a:cxnLst/>
              <a:rect l="l" t="t" r="r" b="b"/>
              <a:pathLst>
                <a:path w="830210" h="320669">
                  <a:moveTo>
                    <a:pt x="6031" y="0"/>
                  </a:moveTo>
                  <a:lnTo>
                    <a:pt x="824179" y="0"/>
                  </a:lnTo>
                  <a:cubicBezTo>
                    <a:pt x="825779" y="0"/>
                    <a:pt x="827313" y="635"/>
                    <a:pt x="828444" y="1766"/>
                  </a:cubicBezTo>
                  <a:cubicBezTo>
                    <a:pt x="829575" y="2897"/>
                    <a:pt x="830210" y="4431"/>
                    <a:pt x="830210" y="6031"/>
                  </a:cubicBezTo>
                  <a:lnTo>
                    <a:pt x="830210" y="314638"/>
                  </a:lnTo>
                  <a:cubicBezTo>
                    <a:pt x="830210" y="316237"/>
                    <a:pt x="829575" y="317771"/>
                    <a:pt x="828444" y="318902"/>
                  </a:cubicBezTo>
                  <a:cubicBezTo>
                    <a:pt x="827313" y="320033"/>
                    <a:pt x="825779" y="320669"/>
                    <a:pt x="824179" y="320669"/>
                  </a:cubicBezTo>
                  <a:lnTo>
                    <a:pt x="6031" y="320669"/>
                  </a:lnTo>
                  <a:cubicBezTo>
                    <a:pt x="4431" y="320669"/>
                    <a:pt x="2897" y="320033"/>
                    <a:pt x="1766" y="318902"/>
                  </a:cubicBezTo>
                  <a:cubicBezTo>
                    <a:pt x="635" y="317771"/>
                    <a:pt x="0" y="316237"/>
                    <a:pt x="0" y="314638"/>
                  </a:cubicBezTo>
                  <a:lnTo>
                    <a:pt x="0" y="6031"/>
                  </a:lnTo>
                  <a:cubicBezTo>
                    <a:pt x="0" y="4431"/>
                    <a:pt x="635" y="2897"/>
                    <a:pt x="1766" y="1766"/>
                  </a:cubicBezTo>
                  <a:cubicBezTo>
                    <a:pt x="2897" y="635"/>
                    <a:pt x="4431" y="0"/>
                    <a:pt x="6031" y="0"/>
                  </a:cubicBezTo>
                  <a:close/>
                </a:path>
              </a:pathLst>
            </a:custGeom>
            <a:solidFill>
              <a:srgbClr val="37C9EF"/>
            </a:solidFill>
          </p:spPr>
          <p:txBody>
            <a:bodyPr/>
            <a:lstStyle/>
            <a:p>
              <a:endParaRPr lang="tr-TR"/>
            </a:p>
          </p:txBody>
        </p:sp>
        <p:sp>
          <p:nvSpPr>
            <p:cNvPr id="10" name="TextBox 10"/>
            <p:cNvSpPr txBox="1"/>
            <p:nvPr/>
          </p:nvSpPr>
          <p:spPr>
            <a:xfrm>
              <a:off x="-9663" y="-78822"/>
              <a:ext cx="830210" cy="444494"/>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Hukuk</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ve</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Fikir</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Haklarıyla</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İlgili</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Sorunlar</a:t>
              </a:r>
              <a:endParaRPr lang="en-US" sz="2800" b="1" spc="124" dirty="0">
                <a:solidFill>
                  <a:srgbClr val="FFFFFF"/>
                </a:solidFill>
                <a:latin typeface="Times New Roman Bold"/>
                <a:ea typeface="Times New Roman Bold"/>
                <a:cs typeface="Times New Roman Bold"/>
                <a:sym typeface="Times New Roman Bold"/>
              </a:endParaRPr>
            </a:p>
          </p:txBody>
        </p:sp>
      </p:grpSp>
      <p:grpSp>
        <p:nvGrpSpPr>
          <p:cNvPr id="11" name="Group 11"/>
          <p:cNvGrpSpPr/>
          <p:nvPr/>
        </p:nvGrpSpPr>
        <p:grpSpPr>
          <a:xfrm>
            <a:off x="7543801" y="8398486"/>
            <a:ext cx="3869653" cy="1698014"/>
            <a:chOff x="-3999" y="-72656"/>
            <a:chExt cx="834209" cy="366054"/>
          </a:xfrm>
        </p:grpSpPr>
        <p:sp>
          <p:nvSpPr>
            <p:cNvPr id="12" name="Freeform 12"/>
            <p:cNvSpPr/>
            <p:nvPr/>
          </p:nvSpPr>
          <p:spPr>
            <a:xfrm>
              <a:off x="0" y="0"/>
              <a:ext cx="830210" cy="242229"/>
            </a:xfrm>
            <a:custGeom>
              <a:avLst/>
              <a:gdLst/>
              <a:ahLst/>
              <a:cxnLst/>
              <a:rect l="l" t="t" r="r" b="b"/>
              <a:pathLst>
                <a:path w="830210" h="242229">
                  <a:moveTo>
                    <a:pt x="6031" y="0"/>
                  </a:moveTo>
                  <a:lnTo>
                    <a:pt x="824179" y="0"/>
                  </a:lnTo>
                  <a:cubicBezTo>
                    <a:pt x="825779" y="0"/>
                    <a:pt x="827313" y="635"/>
                    <a:pt x="828444" y="1766"/>
                  </a:cubicBezTo>
                  <a:cubicBezTo>
                    <a:pt x="829575" y="2897"/>
                    <a:pt x="830210" y="4431"/>
                    <a:pt x="830210" y="6031"/>
                  </a:cubicBezTo>
                  <a:lnTo>
                    <a:pt x="830210" y="236198"/>
                  </a:lnTo>
                  <a:cubicBezTo>
                    <a:pt x="830210" y="237797"/>
                    <a:pt x="829575" y="239331"/>
                    <a:pt x="828444" y="240462"/>
                  </a:cubicBezTo>
                  <a:cubicBezTo>
                    <a:pt x="827313" y="241593"/>
                    <a:pt x="825779" y="242229"/>
                    <a:pt x="824179" y="242229"/>
                  </a:cubicBezTo>
                  <a:lnTo>
                    <a:pt x="6031" y="242229"/>
                  </a:lnTo>
                  <a:cubicBezTo>
                    <a:pt x="4431" y="242229"/>
                    <a:pt x="2897" y="241593"/>
                    <a:pt x="1766" y="240462"/>
                  </a:cubicBezTo>
                  <a:cubicBezTo>
                    <a:pt x="635" y="239331"/>
                    <a:pt x="0" y="237797"/>
                    <a:pt x="0" y="236198"/>
                  </a:cubicBezTo>
                  <a:lnTo>
                    <a:pt x="0" y="6031"/>
                  </a:lnTo>
                  <a:cubicBezTo>
                    <a:pt x="0" y="4431"/>
                    <a:pt x="635" y="2897"/>
                    <a:pt x="1766" y="1766"/>
                  </a:cubicBezTo>
                  <a:cubicBezTo>
                    <a:pt x="2897" y="635"/>
                    <a:pt x="4431" y="0"/>
                    <a:pt x="6031" y="0"/>
                  </a:cubicBezTo>
                  <a:close/>
                </a:path>
              </a:pathLst>
            </a:custGeom>
            <a:solidFill>
              <a:srgbClr val="2C92D5"/>
            </a:solidFill>
          </p:spPr>
          <p:txBody>
            <a:bodyPr/>
            <a:lstStyle/>
            <a:p>
              <a:endParaRPr lang="tr-TR"/>
            </a:p>
          </p:txBody>
        </p:sp>
        <p:sp>
          <p:nvSpPr>
            <p:cNvPr id="13" name="TextBox 13"/>
            <p:cNvSpPr txBox="1"/>
            <p:nvPr/>
          </p:nvSpPr>
          <p:spPr>
            <a:xfrm>
              <a:off x="-3999" y="-72656"/>
              <a:ext cx="830210" cy="366054"/>
            </a:xfrm>
            <a:prstGeom prst="rect">
              <a:avLst/>
            </a:prstGeom>
          </p:spPr>
          <p:txBody>
            <a:bodyPr lIns="50800" tIns="50800" rIns="50800" bIns="50800" rtlCol="0" anchor="ctr"/>
            <a:lstStyle/>
            <a:p>
              <a:pPr algn="ctr">
                <a:lnSpc>
                  <a:spcPts val="3749"/>
                </a:lnSpc>
              </a:pPr>
              <a:r>
                <a:rPr lang="en-US" sz="2499" b="1" spc="124" dirty="0" err="1">
                  <a:solidFill>
                    <a:srgbClr val="FFFFFF"/>
                  </a:solidFill>
                  <a:latin typeface="Times New Roman Bold"/>
                  <a:ea typeface="Times New Roman Bold"/>
                  <a:cs typeface="Times New Roman Bold"/>
                  <a:sym typeface="Times New Roman Bold"/>
                </a:rPr>
                <a:t>Sosyal</a:t>
              </a:r>
              <a:r>
                <a:rPr lang="en-US" sz="2499" b="1" spc="124" dirty="0">
                  <a:solidFill>
                    <a:srgbClr val="FFFFFF"/>
                  </a:solidFill>
                  <a:latin typeface="Times New Roman Bold"/>
                  <a:ea typeface="Times New Roman Bold"/>
                  <a:cs typeface="Times New Roman Bold"/>
                  <a:sym typeface="Times New Roman Bold"/>
                </a:rPr>
                <a:t> </a:t>
              </a:r>
              <a:r>
                <a:rPr lang="en-US" sz="2499" b="1" spc="124" dirty="0" err="1">
                  <a:solidFill>
                    <a:srgbClr val="FFFFFF"/>
                  </a:solidFill>
                  <a:latin typeface="Times New Roman Bold"/>
                  <a:ea typeface="Times New Roman Bold"/>
                  <a:cs typeface="Times New Roman Bold"/>
                  <a:sym typeface="Times New Roman Bold"/>
                </a:rPr>
                <a:t>Manipülasyon</a:t>
              </a:r>
              <a:r>
                <a:rPr lang="en-US" sz="2499" b="1" spc="124" dirty="0">
                  <a:solidFill>
                    <a:srgbClr val="FFFFFF"/>
                  </a:solidFill>
                  <a:latin typeface="Times New Roman Bold"/>
                  <a:ea typeface="Times New Roman Bold"/>
                  <a:cs typeface="Times New Roman Bold"/>
                  <a:sym typeface="Times New Roman Bold"/>
                </a:rPr>
                <a:t> </a:t>
              </a:r>
              <a:r>
                <a:rPr lang="en-US" sz="2499" b="1" spc="124" dirty="0" err="1">
                  <a:solidFill>
                    <a:srgbClr val="FFFFFF"/>
                  </a:solidFill>
                  <a:latin typeface="Times New Roman Bold"/>
                  <a:ea typeface="Times New Roman Bold"/>
                  <a:cs typeface="Times New Roman Bold"/>
                  <a:sym typeface="Times New Roman Bold"/>
                </a:rPr>
                <a:t>ve</a:t>
              </a:r>
              <a:r>
                <a:rPr lang="en-US" sz="2499" b="1" spc="124" dirty="0">
                  <a:solidFill>
                    <a:srgbClr val="FFFFFF"/>
                  </a:solidFill>
                  <a:latin typeface="Times New Roman Bold"/>
                  <a:ea typeface="Times New Roman Bold"/>
                  <a:cs typeface="Times New Roman Bold"/>
                  <a:sym typeface="Times New Roman Bold"/>
                </a:rPr>
                <a:t> </a:t>
              </a:r>
              <a:r>
                <a:rPr lang="en-US" sz="2499" b="1" spc="124" dirty="0" err="1">
                  <a:solidFill>
                    <a:srgbClr val="FFFFFF"/>
                  </a:solidFill>
                  <a:latin typeface="Times New Roman Bold"/>
                  <a:ea typeface="Times New Roman Bold"/>
                  <a:cs typeface="Times New Roman Bold"/>
                  <a:sym typeface="Times New Roman Bold"/>
                </a:rPr>
                <a:t>Algı</a:t>
              </a:r>
              <a:r>
                <a:rPr lang="en-US" sz="2499"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Yönetimi</a:t>
              </a:r>
              <a:endParaRPr lang="en-US" sz="2499" b="1" spc="124" dirty="0">
                <a:solidFill>
                  <a:srgbClr val="FFFFFF"/>
                </a:solidFill>
                <a:latin typeface="Times New Roman Bold"/>
                <a:ea typeface="Times New Roman Bold"/>
                <a:cs typeface="Times New Roman Bold"/>
                <a:sym typeface="Times New Roman Bold"/>
              </a:endParaRPr>
            </a:p>
          </p:txBody>
        </p:sp>
      </p:grpSp>
      <p:grpSp>
        <p:nvGrpSpPr>
          <p:cNvPr id="14" name="Group 14"/>
          <p:cNvGrpSpPr/>
          <p:nvPr/>
        </p:nvGrpSpPr>
        <p:grpSpPr>
          <a:xfrm>
            <a:off x="3117600" y="1940748"/>
            <a:ext cx="4628850" cy="1809134"/>
            <a:chOff x="-23664" y="-82642"/>
            <a:chExt cx="997875" cy="390008"/>
          </a:xfrm>
        </p:grpSpPr>
        <p:sp>
          <p:nvSpPr>
            <p:cNvPr id="15" name="Freeform 15"/>
            <p:cNvSpPr/>
            <p:nvPr/>
          </p:nvSpPr>
          <p:spPr>
            <a:xfrm>
              <a:off x="0" y="0"/>
              <a:ext cx="974211" cy="266183"/>
            </a:xfrm>
            <a:custGeom>
              <a:avLst/>
              <a:gdLst/>
              <a:ahLst/>
              <a:cxnLst/>
              <a:rect l="l" t="t" r="r" b="b"/>
              <a:pathLst>
                <a:path w="974211" h="266183">
                  <a:moveTo>
                    <a:pt x="5139" y="0"/>
                  </a:moveTo>
                  <a:lnTo>
                    <a:pt x="969072" y="0"/>
                  </a:lnTo>
                  <a:cubicBezTo>
                    <a:pt x="971910" y="0"/>
                    <a:pt x="974211" y="2301"/>
                    <a:pt x="974211" y="5139"/>
                  </a:cubicBezTo>
                  <a:lnTo>
                    <a:pt x="974211" y="261044"/>
                  </a:lnTo>
                  <a:cubicBezTo>
                    <a:pt x="974211" y="263882"/>
                    <a:pt x="971910" y="266183"/>
                    <a:pt x="969072" y="266183"/>
                  </a:cubicBezTo>
                  <a:lnTo>
                    <a:pt x="5139" y="266183"/>
                  </a:lnTo>
                  <a:cubicBezTo>
                    <a:pt x="2301" y="266183"/>
                    <a:pt x="0" y="263882"/>
                    <a:pt x="0" y="261044"/>
                  </a:cubicBezTo>
                  <a:lnTo>
                    <a:pt x="0" y="5139"/>
                  </a:lnTo>
                  <a:cubicBezTo>
                    <a:pt x="0" y="2301"/>
                    <a:pt x="2301" y="0"/>
                    <a:pt x="5139" y="0"/>
                  </a:cubicBezTo>
                  <a:close/>
                </a:path>
              </a:pathLst>
            </a:custGeom>
            <a:solidFill>
              <a:srgbClr val="55C4D4"/>
            </a:solidFill>
          </p:spPr>
          <p:txBody>
            <a:bodyPr/>
            <a:lstStyle/>
            <a:p>
              <a:endParaRPr lang="tr-TR"/>
            </a:p>
          </p:txBody>
        </p:sp>
        <p:sp>
          <p:nvSpPr>
            <p:cNvPr id="16" name="TextBox 16"/>
            <p:cNvSpPr txBox="1"/>
            <p:nvPr/>
          </p:nvSpPr>
          <p:spPr>
            <a:xfrm>
              <a:off x="-23664" y="-82642"/>
              <a:ext cx="974211" cy="390008"/>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Kimlik</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Hırsızlığı</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ve</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Dolandırıcılık</a:t>
              </a:r>
              <a:endParaRPr lang="en-US" sz="2800" b="1" spc="124" dirty="0">
                <a:solidFill>
                  <a:srgbClr val="FFFFFF"/>
                </a:solidFill>
                <a:latin typeface="Times New Roman Bold"/>
                <a:ea typeface="Times New Roman Bold"/>
                <a:cs typeface="Times New Roman Bold"/>
                <a:sym typeface="Times New Roman Bold"/>
              </a:endParaRPr>
            </a:p>
          </p:txBody>
        </p:sp>
      </p:grpSp>
      <p:grpSp>
        <p:nvGrpSpPr>
          <p:cNvPr id="17" name="Group 17"/>
          <p:cNvGrpSpPr/>
          <p:nvPr/>
        </p:nvGrpSpPr>
        <p:grpSpPr>
          <a:xfrm>
            <a:off x="1760092" y="4550617"/>
            <a:ext cx="4495737" cy="2116884"/>
            <a:chOff x="-2325" y="-73510"/>
            <a:chExt cx="969179" cy="456352"/>
          </a:xfrm>
        </p:grpSpPr>
        <p:sp>
          <p:nvSpPr>
            <p:cNvPr id="18" name="Freeform 18"/>
            <p:cNvSpPr/>
            <p:nvPr/>
          </p:nvSpPr>
          <p:spPr>
            <a:xfrm>
              <a:off x="0" y="0"/>
              <a:ext cx="966854" cy="332527"/>
            </a:xfrm>
            <a:custGeom>
              <a:avLst/>
              <a:gdLst/>
              <a:ahLst/>
              <a:cxnLst/>
              <a:rect l="l" t="t" r="r" b="b"/>
              <a:pathLst>
                <a:path w="966854" h="332527">
                  <a:moveTo>
                    <a:pt x="5179" y="0"/>
                  </a:moveTo>
                  <a:lnTo>
                    <a:pt x="961675" y="0"/>
                  </a:lnTo>
                  <a:cubicBezTo>
                    <a:pt x="963049" y="0"/>
                    <a:pt x="964366" y="546"/>
                    <a:pt x="965337" y="1517"/>
                  </a:cubicBezTo>
                  <a:cubicBezTo>
                    <a:pt x="966308" y="2488"/>
                    <a:pt x="966854" y="3805"/>
                    <a:pt x="966854" y="5179"/>
                  </a:cubicBezTo>
                  <a:lnTo>
                    <a:pt x="966854" y="327348"/>
                  </a:lnTo>
                  <a:cubicBezTo>
                    <a:pt x="966854" y="330209"/>
                    <a:pt x="964535" y="332527"/>
                    <a:pt x="961675" y="332527"/>
                  </a:cubicBezTo>
                  <a:lnTo>
                    <a:pt x="5179" y="332527"/>
                  </a:lnTo>
                  <a:cubicBezTo>
                    <a:pt x="3805" y="332527"/>
                    <a:pt x="2488" y="331981"/>
                    <a:pt x="1517" y="331010"/>
                  </a:cubicBezTo>
                  <a:cubicBezTo>
                    <a:pt x="546" y="330039"/>
                    <a:pt x="0" y="328722"/>
                    <a:pt x="0" y="327348"/>
                  </a:cubicBezTo>
                  <a:lnTo>
                    <a:pt x="0" y="5179"/>
                  </a:lnTo>
                  <a:cubicBezTo>
                    <a:pt x="0" y="3805"/>
                    <a:pt x="546" y="2488"/>
                    <a:pt x="1517" y="1517"/>
                  </a:cubicBezTo>
                  <a:cubicBezTo>
                    <a:pt x="2488" y="546"/>
                    <a:pt x="3805" y="0"/>
                    <a:pt x="5179" y="0"/>
                  </a:cubicBezTo>
                  <a:close/>
                </a:path>
              </a:pathLst>
            </a:custGeom>
            <a:solidFill>
              <a:srgbClr val="3EDAD8"/>
            </a:solidFill>
          </p:spPr>
          <p:txBody>
            <a:bodyPr/>
            <a:lstStyle/>
            <a:p>
              <a:endParaRPr lang="tr-TR"/>
            </a:p>
          </p:txBody>
        </p:sp>
        <p:sp>
          <p:nvSpPr>
            <p:cNvPr id="19" name="TextBox 19"/>
            <p:cNvSpPr txBox="1"/>
            <p:nvPr/>
          </p:nvSpPr>
          <p:spPr>
            <a:xfrm>
              <a:off x="-2325" y="-73510"/>
              <a:ext cx="966854" cy="456352"/>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Medyanın</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Manipülasyonu</a:t>
              </a:r>
              <a:endParaRPr lang="en-US" sz="2800" b="1" spc="124" dirty="0">
                <a:solidFill>
                  <a:srgbClr val="FFFFFF"/>
                </a:solidFill>
                <a:latin typeface="Times New Roman Bold"/>
                <a:ea typeface="Times New Roman Bold"/>
                <a:cs typeface="Times New Roman Bold"/>
                <a:sym typeface="Times New Roman Bold"/>
              </a:endParaRPr>
            </a:p>
          </p:txBody>
        </p:sp>
      </p:grpSp>
      <p:grpSp>
        <p:nvGrpSpPr>
          <p:cNvPr id="20" name="Group 20"/>
          <p:cNvGrpSpPr/>
          <p:nvPr/>
        </p:nvGrpSpPr>
        <p:grpSpPr>
          <a:xfrm>
            <a:off x="2286629" y="6837568"/>
            <a:ext cx="3866021" cy="2725532"/>
            <a:chOff x="-3216" y="-94894"/>
            <a:chExt cx="833426" cy="587563"/>
          </a:xfrm>
        </p:grpSpPr>
        <p:sp>
          <p:nvSpPr>
            <p:cNvPr id="21" name="Freeform 21"/>
            <p:cNvSpPr/>
            <p:nvPr/>
          </p:nvSpPr>
          <p:spPr>
            <a:xfrm>
              <a:off x="0" y="0"/>
              <a:ext cx="830210" cy="463738"/>
            </a:xfrm>
            <a:custGeom>
              <a:avLst/>
              <a:gdLst/>
              <a:ahLst/>
              <a:cxnLst/>
              <a:rect l="l" t="t" r="r" b="b"/>
              <a:pathLst>
                <a:path w="830210" h="463738">
                  <a:moveTo>
                    <a:pt x="6031" y="0"/>
                  </a:moveTo>
                  <a:lnTo>
                    <a:pt x="824179" y="0"/>
                  </a:lnTo>
                  <a:cubicBezTo>
                    <a:pt x="825779" y="0"/>
                    <a:pt x="827313" y="635"/>
                    <a:pt x="828444" y="1766"/>
                  </a:cubicBezTo>
                  <a:cubicBezTo>
                    <a:pt x="829575" y="2897"/>
                    <a:pt x="830210" y="4431"/>
                    <a:pt x="830210" y="6031"/>
                  </a:cubicBezTo>
                  <a:lnTo>
                    <a:pt x="830210" y="457707"/>
                  </a:lnTo>
                  <a:cubicBezTo>
                    <a:pt x="830210" y="459306"/>
                    <a:pt x="829575" y="460840"/>
                    <a:pt x="828444" y="461971"/>
                  </a:cubicBezTo>
                  <a:cubicBezTo>
                    <a:pt x="827313" y="463102"/>
                    <a:pt x="825779" y="463738"/>
                    <a:pt x="824179" y="463738"/>
                  </a:cubicBezTo>
                  <a:lnTo>
                    <a:pt x="6031" y="463738"/>
                  </a:lnTo>
                  <a:cubicBezTo>
                    <a:pt x="4431" y="463738"/>
                    <a:pt x="2897" y="463102"/>
                    <a:pt x="1766" y="461971"/>
                  </a:cubicBezTo>
                  <a:cubicBezTo>
                    <a:pt x="635" y="460840"/>
                    <a:pt x="0" y="459306"/>
                    <a:pt x="0" y="457707"/>
                  </a:cubicBezTo>
                  <a:lnTo>
                    <a:pt x="0" y="6031"/>
                  </a:lnTo>
                  <a:cubicBezTo>
                    <a:pt x="0" y="4431"/>
                    <a:pt x="635" y="2897"/>
                    <a:pt x="1766" y="1766"/>
                  </a:cubicBezTo>
                  <a:cubicBezTo>
                    <a:pt x="2897" y="635"/>
                    <a:pt x="4431" y="0"/>
                    <a:pt x="6031" y="0"/>
                  </a:cubicBezTo>
                  <a:close/>
                </a:path>
              </a:pathLst>
            </a:custGeom>
            <a:solidFill>
              <a:srgbClr val="37C9EF"/>
            </a:solidFill>
          </p:spPr>
          <p:txBody>
            <a:bodyPr/>
            <a:lstStyle/>
            <a:p>
              <a:endParaRPr lang="tr-TR"/>
            </a:p>
          </p:txBody>
        </p:sp>
        <p:sp>
          <p:nvSpPr>
            <p:cNvPr id="22" name="TextBox 22"/>
            <p:cNvSpPr txBox="1"/>
            <p:nvPr/>
          </p:nvSpPr>
          <p:spPr>
            <a:xfrm>
              <a:off x="-3216" y="-94894"/>
              <a:ext cx="830210" cy="587563"/>
            </a:xfrm>
            <a:prstGeom prst="rect">
              <a:avLst/>
            </a:prstGeom>
          </p:spPr>
          <p:txBody>
            <a:bodyPr lIns="50800" tIns="50800" rIns="50800" bIns="50800" rtlCol="0" anchor="ctr"/>
            <a:lstStyle/>
            <a:p>
              <a:pPr algn="ctr">
                <a:lnSpc>
                  <a:spcPts val="3749"/>
                </a:lnSpc>
              </a:pPr>
              <a:r>
                <a:rPr lang="en-US" sz="2800" b="1" spc="124" dirty="0" err="1">
                  <a:solidFill>
                    <a:srgbClr val="FFFFFF"/>
                  </a:solidFill>
                  <a:latin typeface="Times New Roman Bold"/>
                  <a:ea typeface="Times New Roman Bold"/>
                  <a:cs typeface="Times New Roman Bold"/>
                  <a:sym typeface="Times New Roman Bold"/>
                </a:rPr>
                <a:t>Cinsiyetçilik</a:t>
              </a:r>
              <a:r>
                <a:rPr lang="en-US" sz="2800" b="1" spc="124" dirty="0">
                  <a:solidFill>
                    <a:srgbClr val="FFFFFF"/>
                  </a:solidFill>
                  <a:latin typeface="Times New Roman Bold"/>
                  <a:ea typeface="Times New Roman Bold"/>
                  <a:cs typeface="Times New Roman Bold"/>
                  <a:sym typeface="Times New Roman Bold"/>
                </a:rPr>
                <a:t> - </a:t>
              </a:r>
              <a:r>
                <a:rPr lang="en-US" sz="2800" b="1" spc="124" dirty="0" err="1">
                  <a:solidFill>
                    <a:srgbClr val="FFFFFF"/>
                  </a:solidFill>
                  <a:latin typeface="Times New Roman Bold"/>
                  <a:ea typeface="Times New Roman Bold"/>
                  <a:cs typeface="Times New Roman Bold"/>
                  <a:sym typeface="Times New Roman Bold"/>
                </a:rPr>
                <a:t>Kadınlara</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ve</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Çocuklara</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Yönelik</a:t>
              </a:r>
              <a:r>
                <a:rPr lang="en-US" sz="2800" b="1" spc="124" dirty="0">
                  <a:solidFill>
                    <a:srgbClr val="FFFFFF"/>
                  </a:solidFill>
                  <a:latin typeface="Times New Roman Bold"/>
                  <a:ea typeface="Times New Roman Bold"/>
                  <a:cs typeface="Times New Roman Bold"/>
                  <a:sym typeface="Times New Roman Bold"/>
                </a:rPr>
                <a:t> </a:t>
              </a:r>
              <a:r>
                <a:rPr lang="en-US" sz="2800" b="1" spc="124" dirty="0" err="1">
                  <a:solidFill>
                    <a:srgbClr val="FFFFFF"/>
                  </a:solidFill>
                  <a:latin typeface="Times New Roman Bold"/>
                  <a:ea typeface="Times New Roman Bold"/>
                  <a:cs typeface="Times New Roman Bold"/>
                  <a:sym typeface="Times New Roman Bold"/>
                </a:rPr>
                <a:t>Saldırılar</a:t>
              </a:r>
              <a:endParaRPr lang="en-US" sz="2800" b="1" spc="124" dirty="0">
                <a:solidFill>
                  <a:srgbClr val="FFFFFF"/>
                </a:solidFill>
                <a:latin typeface="Times New Roman Bold"/>
                <a:ea typeface="Times New Roman Bold"/>
                <a:cs typeface="Times New Roman Bold"/>
                <a:sym typeface="Times New Roman Bold"/>
              </a:endParaRPr>
            </a:p>
          </p:txBody>
        </p:sp>
      </p:grpSp>
      <p:sp>
        <p:nvSpPr>
          <p:cNvPr id="23" name="AutoShape 23"/>
          <p:cNvSpPr/>
          <p:nvPr/>
        </p:nvSpPr>
        <p:spPr>
          <a:xfrm>
            <a:off x="7746450" y="3044553"/>
            <a:ext cx="646000" cy="1881798"/>
          </a:xfrm>
          <a:prstGeom prst="line">
            <a:avLst/>
          </a:prstGeom>
          <a:ln w="38100" cap="flat">
            <a:solidFill>
              <a:srgbClr val="A8A8A8"/>
            </a:solidFill>
            <a:prstDash val="solid"/>
            <a:headEnd type="triangle" w="lg" len="med"/>
            <a:tailEnd type="none" w="sm" len="sm"/>
          </a:ln>
        </p:spPr>
        <p:txBody>
          <a:bodyPr/>
          <a:lstStyle/>
          <a:p>
            <a:endParaRPr lang="tr-TR"/>
          </a:p>
        </p:txBody>
      </p:sp>
      <p:sp>
        <p:nvSpPr>
          <p:cNvPr id="24" name="AutoShape 24"/>
          <p:cNvSpPr/>
          <p:nvPr/>
        </p:nvSpPr>
        <p:spPr>
          <a:xfrm flipV="1">
            <a:off x="9797692" y="3236730"/>
            <a:ext cx="833070" cy="1689621"/>
          </a:xfrm>
          <a:prstGeom prst="line">
            <a:avLst/>
          </a:prstGeom>
          <a:ln w="38100" cap="flat">
            <a:solidFill>
              <a:srgbClr val="A8A8A8"/>
            </a:solidFill>
            <a:prstDash val="solid"/>
            <a:headEnd type="none" w="sm" len="sm"/>
            <a:tailEnd type="triangle" w="lg" len="med"/>
          </a:ln>
        </p:spPr>
        <p:txBody>
          <a:bodyPr/>
          <a:lstStyle/>
          <a:p>
            <a:endParaRPr lang="tr-TR"/>
          </a:p>
        </p:txBody>
      </p:sp>
      <p:sp>
        <p:nvSpPr>
          <p:cNvPr id="25" name="AutoShape 25"/>
          <p:cNvSpPr/>
          <p:nvPr/>
        </p:nvSpPr>
        <p:spPr>
          <a:xfrm flipV="1">
            <a:off x="6255829" y="5384991"/>
            <a:ext cx="2136621" cy="277866"/>
          </a:xfrm>
          <a:prstGeom prst="line">
            <a:avLst/>
          </a:prstGeom>
          <a:ln w="38100" cap="flat">
            <a:solidFill>
              <a:srgbClr val="A8A8A8"/>
            </a:solidFill>
            <a:prstDash val="solid"/>
            <a:headEnd type="triangle" w="lg" len="med"/>
            <a:tailEnd type="none" w="sm" len="sm"/>
          </a:ln>
        </p:spPr>
        <p:txBody>
          <a:bodyPr/>
          <a:lstStyle/>
          <a:p>
            <a:endParaRPr lang="tr-TR"/>
          </a:p>
        </p:txBody>
      </p:sp>
      <p:sp>
        <p:nvSpPr>
          <p:cNvPr id="26" name="AutoShape 26"/>
          <p:cNvSpPr/>
          <p:nvPr/>
        </p:nvSpPr>
        <p:spPr>
          <a:xfrm flipV="1">
            <a:off x="6152651" y="6542227"/>
            <a:ext cx="2231901" cy="1730407"/>
          </a:xfrm>
          <a:prstGeom prst="line">
            <a:avLst/>
          </a:prstGeom>
          <a:ln w="38100" cap="flat">
            <a:solidFill>
              <a:srgbClr val="A8A8A8"/>
            </a:solidFill>
            <a:prstDash val="solid"/>
            <a:headEnd type="triangle" w="lg" len="med"/>
            <a:tailEnd type="none" w="sm" len="sm"/>
          </a:ln>
        </p:spPr>
        <p:txBody>
          <a:bodyPr/>
          <a:lstStyle/>
          <a:p>
            <a:endParaRPr lang="tr-TR"/>
          </a:p>
        </p:txBody>
      </p:sp>
      <p:sp>
        <p:nvSpPr>
          <p:cNvPr id="27" name="AutoShape 27"/>
          <p:cNvSpPr/>
          <p:nvPr/>
        </p:nvSpPr>
        <p:spPr>
          <a:xfrm>
            <a:off x="9797692" y="4926351"/>
            <a:ext cx="2216736" cy="969989"/>
          </a:xfrm>
          <a:prstGeom prst="line">
            <a:avLst/>
          </a:prstGeom>
          <a:ln w="38100" cap="flat">
            <a:solidFill>
              <a:srgbClr val="A8A8A8"/>
            </a:solidFill>
            <a:prstDash val="solid"/>
            <a:headEnd type="none" w="sm" len="sm"/>
            <a:tailEnd type="triangle" w="lg" len="med"/>
          </a:ln>
        </p:spPr>
        <p:txBody>
          <a:bodyPr/>
          <a:lstStyle/>
          <a:p>
            <a:endParaRPr lang="tr-TR"/>
          </a:p>
        </p:txBody>
      </p:sp>
      <p:sp>
        <p:nvSpPr>
          <p:cNvPr id="28" name="AutoShape 28"/>
          <p:cNvSpPr/>
          <p:nvPr/>
        </p:nvSpPr>
        <p:spPr>
          <a:xfrm>
            <a:off x="9487902" y="6462331"/>
            <a:ext cx="2861936" cy="1529440"/>
          </a:xfrm>
          <a:prstGeom prst="line">
            <a:avLst/>
          </a:prstGeom>
          <a:ln w="38100" cap="flat">
            <a:solidFill>
              <a:srgbClr val="A8A8A8"/>
            </a:solidFill>
            <a:prstDash val="solid"/>
            <a:headEnd type="none" w="sm" len="sm"/>
            <a:tailEnd type="triangle" w="lg" len="med"/>
          </a:ln>
        </p:spPr>
        <p:txBody>
          <a:bodyPr/>
          <a:lstStyle/>
          <a:p>
            <a:endParaRPr lang="tr-TR"/>
          </a:p>
        </p:txBody>
      </p:sp>
      <p:sp>
        <p:nvSpPr>
          <p:cNvPr id="29" name="AutoShape 29"/>
          <p:cNvSpPr/>
          <p:nvPr/>
        </p:nvSpPr>
        <p:spPr>
          <a:xfrm>
            <a:off x="9487902" y="6542227"/>
            <a:ext cx="0" cy="2193288"/>
          </a:xfrm>
          <a:prstGeom prst="line">
            <a:avLst/>
          </a:prstGeom>
          <a:ln w="38100" cap="flat">
            <a:solidFill>
              <a:srgbClr val="A8A8A8"/>
            </a:solidFill>
            <a:prstDash val="solid"/>
            <a:headEnd type="none" w="sm" len="sm"/>
            <a:tailEnd type="triangle" w="lg" len="med"/>
          </a:ln>
        </p:spPr>
        <p:txBody>
          <a:bodyPr/>
          <a:lstStyle/>
          <a:p>
            <a:endParaRPr lang="tr-TR"/>
          </a:p>
        </p:txBody>
      </p:sp>
      <p:grpSp>
        <p:nvGrpSpPr>
          <p:cNvPr id="30" name="Group 30"/>
          <p:cNvGrpSpPr/>
          <p:nvPr/>
        </p:nvGrpSpPr>
        <p:grpSpPr>
          <a:xfrm>
            <a:off x="7562351" y="4087166"/>
            <a:ext cx="3068411" cy="3109896"/>
            <a:chOff x="0" y="-10989"/>
            <a:chExt cx="812800" cy="823789"/>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tr-TR"/>
            </a:p>
          </p:txBody>
        </p:sp>
        <p:sp>
          <p:nvSpPr>
            <p:cNvPr id="32" name="TextBox 32"/>
            <p:cNvSpPr txBox="1"/>
            <p:nvPr/>
          </p:nvSpPr>
          <p:spPr>
            <a:xfrm>
              <a:off x="84888" y="-10989"/>
              <a:ext cx="660400" cy="793750"/>
            </a:xfrm>
            <a:prstGeom prst="rect">
              <a:avLst/>
            </a:prstGeom>
          </p:spPr>
          <p:txBody>
            <a:bodyPr lIns="50800" tIns="50800" rIns="50800" bIns="50800" rtlCol="0" anchor="ctr"/>
            <a:lstStyle/>
            <a:p>
              <a:pPr algn="ctr">
                <a:lnSpc>
                  <a:spcPts val="4199"/>
                </a:lnSpc>
              </a:pPr>
              <a:r>
                <a:rPr lang="en-US" sz="2799" b="1" spc="139" dirty="0">
                  <a:solidFill>
                    <a:srgbClr val="FFFFFF"/>
                  </a:solidFill>
                  <a:latin typeface="Times New Roman Bold"/>
                  <a:ea typeface="Times New Roman Bold"/>
                  <a:cs typeface="Times New Roman Bold"/>
                  <a:sym typeface="Times New Roman Bold"/>
                </a:rPr>
                <a:t>DEEPFAKE</a:t>
              </a:r>
            </a:p>
          </p:txBody>
        </p:sp>
      </p:grpSp>
      <p:sp>
        <p:nvSpPr>
          <p:cNvPr id="33" name="TextBox 33"/>
          <p:cNvSpPr txBox="1"/>
          <p:nvPr/>
        </p:nvSpPr>
        <p:spPr>
          <a:xfrm>
            <a:off x="481142" y="170082"/>
            <a:ext cx="15719799" cy="2616101"/>
          </a:xfrm>
          <a:prstGeom prst="rect">
            <a:avLst/>
          </a:prstGeom>
        </p:spPr>
        <p:txBody>
          <a:bodyPr lIns="0" tIns="0" rIns="0" bIns="0" rtlCol="0" anchor="t">
            <a:spAutoFit/>
          </a:bodyPr>
          <a:lstStyle/>
          <a:p>
            <a:pPr algn="l">
              <a:lnSpc>
                <a:spcPts val="6841"/>
              </a:lnSpc>
            </a:pP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Deepfake’in</a:t>
            </a:r>
            <a:r>
              <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rPr>
              <a:t> </a:t>
            </a: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Bireyler</a:t>
            </a:r>
            <a:r>
              <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rPr>
              <a:t> </a:t>
            </a: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ve</a:t>
            </a:r>
            <a:r>
              <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rPr>
              <a:t> </a:t>
            </a: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Toplum</a:t>
            </a:r>
            <a:r>
              <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rPr>
              <a:t> </a:t>
            </a: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Üzerindeki</a:t>
            </a:r>
            <a:r>
              <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rPr>
              <a:t> </a:t>
            </a:r>
            <a:r>
              <a:rPr lang="en-US" sz="6000" b="1" spc="126" dirty="0" err="1">
                <a:solidFill>
                  <a:srgbClr val="19598D"/>
                </a:solidFill>
                <a:latin typeface="Times New Roman" panose="02020603050405020304" pitchFamily="18" charset="0"/>
                <a:ea typeface="League Spartan"/>
                <a:cs typeface="Times New Roman" panose="02020603050405020304" pitchFamily="18" charset="0"/>
                <a:sym typeface="League Spartan"/>
              </a:rPr>
              <a:t>Etkileri</a:t>
            </a:r>
            <a:endPar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endParaRPr>
          </a:p>
          <a:p>
            <a:pPr algn="l">
              <a:lnSpc>
                <a:spcPts val="6841"/>
              </a:lnSpc>
            </a:pPr>
            <a:endParaRPr lang="en-US" sz="6000" b="1" spc="126" dirty="0">
              <a:solidFill>
                <a:srgbClr val="19598D"/>
              </a:solidFill>
              <a:latin typeface="Times New Roman" panose="02020603050405020304" pitchFamily="18" charset="0"/>
              <a:ea typeface="League Spartan"/>
              <a:cs typeface="Times New Roman" panose="02020603050405020304" pitchFamily="18" charset="0"/>
              <a:sym typeface="League Spartan"/>
            </a:endParaRPr>
          </a:p>
        </p:txBody>
      </p:sp>
      <p:sp>
        <p:nvSpPr>
          <p:cNvPr id="34" name="AutoShape 34"/>
          <p:cNvSpPr/>
          <p:nvPr/>
        </p:nvSpPr>
        <p:spPr>
          <a:xfrm>
            <a:off x="380560" y="1943100"/>
            <a:ext cx="13997038" cy="0"/>
          </a:xfrm>
          <a:prstGeom prst="line">
            <a:avLst/>
          </a:prstGeom>
          <a:ln w="57150" cap="flat">
            <a:solidFill>
              <a:srgbClr val="19598D"/>
            </a:solidFill>
            <a:prstDash val="solid"/>
            <a:headEnd type="none" w="sm" len="sm"/>
            <a:tailEnd type="none" w="sm" len="sm"/>
          </a:ln>
        </p:spPr>
        <p:txBody>
          <a:bodyPr/>
          <a:lstStyle/>
          <a:p>
            <a:endParaRPr lang="tr-TR"/>
          </a:p>
        </p:txBody>
      </p:sp>
      <p:grpSp>
        <p:nvGrpSpPr>
          <p:cNvPr id="35" name="Group 35"/>
          <p:cNvGrpSpPr/>
          <p:nvPr/>
        </p:nvGrpSpPr>
        <p:grpSpPr>
          <a:xfrm rot="9902075">
            <a:off x="16477888" y="-555148"/>
            <a:ext cx="3620223" cy="3167695"/>
            <a:chOff x="0" y="0"/>
            <a:chExt cx="812800" cy="711200"/>
          </a:xfrm>
        </p:grpSpPr>
        <p:sp>
          <p:nvSpPr>
            <p:cNvPr id="36" name="Freeform 3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9598D"/>
            </a:solidFill>
          </p:spPr>
          <p:txBody>
            <a:bodyPr/>
            <a:lstStyle/>
            <a:p>
              <a:endParaRPr lang="tr-TR"/>
            </a:p>
          </p:txBody>
        </p:sp>
        <p:sp>
          <p:nvSpPr>
            <p:cNvPr id="37" name="TextBox 37"/>
            <p:cNvSpPr txBox="1"/>
            <p:nvPr/>
          </p:nvSpPr>
          <p:spPr>
            <a:xfrm>
              <a:off x="127000" y="263525"/>
              <a:ext cx="558800" cy="396875"/>
            </a:xfrm>
            <a:prstGeom prst="rect">
              <a:avLst/>
            </a:prstGeom>
          </p:spPr>
          <p:txBody>
            <a:bodyPr lIns="50800" tIns="50800" rIns="50800" bIns="50800" rtlCol="0" anchor="ctr"/>
            <a:lstStyle/>
            <a:p>
              <a:pPr algn="ctr">
                <a:lnSpc>
                  <a:spcPts val="3640"/>
                </a:lnSpc>
              </a:pPr>
              <a:endParaRPr/>
            </a:p>
          </p:txBody>
        </p:sp>
      </p:grpSp>
      <p:grpSp>
        <p:nvGrpSpPr>
          <p:cNvPr id="38" name="Group 38"/>
          <p:cNvGrpSpPr/>
          <p:nvPr/>
        </p:nvGrpSpPr>
        <p:grpSpPr>
          <a:xfrm rot="6274890">
            <a:off x="-1025022" y="8686349"/>
            <a:ext cx="3620223" cy="3167695"/>
            <a:chOff x="0" y="0"/>
            <a:chExt cx="812800" cy="711200"/>
          </a:xfrm>
        </p:grpSpPr>
        <p:sp>
          <p:nvSpPr>
            <p:cNvPr id="39" name="Freeform 39"/>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9598D"/>
            </a:solidFill>
          </p:spPr>
          <p:txBody>
            <a:bodyPr/>
            <a:lstStyle/>
            <a:p>
              <a:endParaRPr lang="tr-TR"/>
            </a:p>
          </p:txBody>
        </p:sp>
        <p:sp>
          <p:nvSpPr>
            <p:cNvPr id="40" name="TextBox 40"/>
            <p:cNvSpPr txBox="1"/>
            <p:nvPr/>
          </p:nvSpPr>
          <p:spPr>
            <a:xfrm>
              <a:off x="127000" y="263525"/>
              <a:ext cx="558800" cy="396875"/>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87876" y="586902"/>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BFE5EF"/>
            </a:solidFill>
          </p:spPr>
          <p:txBody>
            <a:bodyPr/>
            <a:lstStyle/>
            <a:p>
              <a:endParaRPr lang="tr-TR"/>
            </a:p>
          </p:txBody>
        </p:sp>
        <p:sp>
          <p:nvSpPr>
            <p:cNvPr id="4" name="TextBox 4"/>
            <p:cNvSpPr txBox="1"/>
            <p:nvPr/>
          </p:nvSpPr>
          <p:spPr>
            <a:xfrm>
              <a:off x="0" y="-95250"/>
              <a:ext cx="2408296" cy="2804583"/>
            </a:xfrm>
            <a:prstGeom prst="rect">
              <a:avLst/>
            </a:prstGeom>
          </p:spPr>
          <p:txBody>
            <a:bodyPr lIns="50800" tIns="50800" rIns="50800" bIns="50800" rtlCol="0" anchor="ctr"/>
            <a:lstStyle/>
            <a:p>
              <a:pPr algn="ctr">
                <a:lnSpc>
                  <a:spcPts val="3576"/>
                </a:lnSpc>
              </a:pPr>
              <a:endParaRPr/>
            </a:p>
          </p:txBody>
        </p:sp>
      </p:grpSp>
      <p:sp>
        <p:nvSpPr>
          <p:cNvPr id="5" name="AutoShape 5"/>
          <p:cNvSpPr/>
          <p:nvPr/>
        </p:nvSpPr>
        <p:spPr>
          <a:xfrm>
            <a:off x="1028700" y="2753839"/>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6" name="AutoShape 6"/>
          <p:cNvSpPr/>
          <p:nvPr/>
        </p:nvSpPr>
        <p:spPr>
          <a:xfrm>
            <a:off x="1028700" y="4359755"/>
            <a:ext cx="6635333" cy="0"/>
          </a:xfrm>
          <a:prstGeom prst="line">
            <a:avLst/>
          </a:prstGeom>
          <a:ln w="9525" cap="rnd">
            <a:solidFill>
              <a:srgbClr val="120E40"/>
            </a:solidFill>
            <a:prstDash val="solid"/>
            <a:headEnd type="none" w="sm" len="sm"/>
            <a:tailEnd type="none" w="sm" len="sm"/>
          </a:ln>
        </p:spPr>
        <p:txBody>
          <a:bodyPr/>
          <a:lstStyle/>
          <a:p>
            <a:endParaRPr lang="tr-TR"/>
          </a:p>
        </p:txBody>
      </p:sp>
      <p:grpSp>
        <p:nvGrpSpPr>
          <p:cNvPr id="7" name="Group 7"/>
          <p:cNvGrpSpPr/>
          <p:nvPr/>
        </p:nvGrpSpPr>
        <p:grpSpPr>
          <a:xfrm rot="-5400000">
            <a:off x="8572734" y="-8572734"/>
            <a:ext cx="1714032" cy="18859500"/>
            <a:chOff x="0" y="0"/>
            <a:chExt cx="451432" cy="4967111"/>
          </a:xfrm>
        </p:grpSpPr>
        <p:sp>
          <p:nvSpPr>
            <p:cNvPr id="8" name="Freeform 8"/>
            <p:cNvSpPr/>
            <p:nvPr/>
          </p:nvSpPr>
          <p:spPr>
            <a:xfrm>
              <a:off x="0" y="0"/>
              <a:ext cx="451432" cy="4967111"/>
            </a:xfrm>
            <a:custGeom>
              <a:avLst/>
              <a:gdLst/>
              <a:ahLst/>
              <a:cxnLst/>
              <a:rect l="l" t="t" r="r" b="b"/>
              <a:pathLst>
                <a:path w="451432" h="4967111">
                  <a:moveTo>
                    <a:pt x="0" y="0"/>
                  </a:moveTo>
                  <a:lnTo>
                    <a:pt x="451432" y="0"/>
                  </a:lnTo>
                  <a:lnTo>
                    <a:pt x="451432" y="4967111"/>
                  </a:lnTo>
                  <a:lnTo>
                    <a:pt x="0" y="4967111"/>
                  </a:lnTo>
                  <a:close/>
                </a:path>
              </a:pathLst>
            </a:custGeom>
            <a:solidFill>
              <a:srgbClr val="19598D"/>
            </a:solidFill>
          </p:spPr>
          <p:txBody>
            <a:bodyPr/>
            <a:lstStyle/>
            <a:p>
              <a:endParaRPr lang="tr-TR"/>
            </a:p>
          </p:txBody>
        </p:sp>
        <p:sp>
          <p:nvSpPr>
            <p:cNvPr id="9" name="TextBox 9"/>
            <p:cNvSpPr txBox="1"/>
            <p:nvPr/>
          </p:nvSpPr>
          <p:spPr>
            <a:xfrm>
              <a:off x="0" y="-95250"/>
              <a:ext cx="451432" cy="5062361"/>
            </a:xfrm>
            <a:prstGeom prst="rect">
              <a:avLst/>
            </a:prstGeom>
          </p:spPr>
          <p:txBody>
            <a:bodyPr lIns="50800" tIns="50800" rIns="50800" bIns="50800" rtlCol="0" anchor="ctr"/>
            <a:lstStyle/>
            <a:p>
              <a:pPr algn="ctr">
                <a:lnSpc>
                  <a:spcPts val="3576"/>
                </a:lnSpc>
              </a:pPr>
              <a:endParaRPr/>
            </a:p>
          </p:txBody>
        </p:sp>
      </p:grpSp>
      <p:sp>
        <p:nvSpPr>
          <p:cNvPr id="10" name="AutoShape 10"/>
          <p:cNvSpPr/>
          <p:nvPr/>
        </p:nvSpPr>
        <p:spPr>
          <a:xfrm>
            <a:off x="1028700" y="5411144"/>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1" name="AutoShape 11"/>
          <p:cNvSpPr/>
          <p:nvPr/>
        </p:nvSpPr>
        <p:spPr>
          <a:xfrm>
            <a:off x="1028700" y="7245829"/>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2" name="AutoShape 12"/>
          <p:cNvSpPr/>
          <p:nvPr/>
        </p:nvSpPr>
        <p:spPr>
          <a:xfrm>
            <a:off x="10749561" y="2753839"/>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3" name="AutoShape 13"/>
          <p:cNvSpPr/>
          <p:nvPr/>
        </p:nvSpPr>
        <p:spPr>
          <a:xfrm>
            <a:off x="10749561" y="4226405"/>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4" name="AutoShape 14"/>
          <p:cNvSpPr/>
          <p:nvPr/>
        </p:nvSpPr>
        <p:spPr>
          <a:xfrm>
            <a:off x="10749561" y="5565620"/>
            <a:ext cx="6635333" cy="0"/>
          </a:xfrm>
          <a:prstGeom prst="line">
            <a:avLst/>
          </a:prstGeom>
          <a:ln w="9525" cap="rnd">
            <a:solidFill>
              <a:srgbClr val="120E40"/>
            </a:solidFill>
            <a:prstDash val="solid"/>
            <a:headEnd type="none" w="sm" len="sm"/>
            <a:tailEnd type="none" w="sm" len="sm"/>
          </a:ln>
        </p:spPr>
        <p:txBody>
          <a:bodyPr/>
          <a:lstStyle/>
          <a:p>
            <a:endParaRPr lang="tr-TR"/>
          </a:p>
        </p:txBody>
      </p:sp>
      <p:sp>
        <p:nvSpPr>
          <p:cNvPr id="15" name="TextBox 15"/>
          <p:cNvSpPr txBox="1"/>
          <p:nvPr/>
        </p:nvSpPr>
        <p:spPr>
          <a:xfrm>
            <a:off x="1028700" y="2076612"/>
            <a:ext cx="6635333" cy="681990"/>
          </a:xfrm>
          <a:prstGeom prst="rect">
            <a:avLst/>
          </a:prstGeom>
        </p:spPr>
        <p:txBody>
          <a:bodyPr lIns="0" tIns="0" rIns="0" bIns="0" rtlCol="0" anchor="t">
            <a:spAutoFit/>
          </a:bodyPr>
          <a:lstStyle/>
          <a:p>
            <a:pPr marL="0" lvl="0" indent="0" algn="ctr">
              <a:lnSpc>
                <a:spcPts val="4620"/>
              </a:lnSpc>
              <a:spcBef>
                <a:spcPct val="0"/>
              </a:spcBef>
            </a:pPr>
            <a:r>
              <a:rPr lang="en-US" sz="4200" b="1" spc="252">
                <a:solidFill>
                  <a:srgbClr val="000000"/>
                </a:solidFill>
                <a:latin typeface="Times New Roman Bold"/>
                <a:ea typeface="Times New Roman Bold"/>
                <a:cs typeface="Times New Roman Bold"/>
                <a:sym typeface="Times New Roman Bold"/>
              </a:rPr>
              <a:t>Kendimizi Korumak İçin</a:t>
            </a:r>
          </a:p>
        </p:txBody>
      </p:sp>
      <p:sp>
        <p:nvSpPr>
          <p:cNvPr id="16" name="TextBox 16"/>
          <p:cNvSpPr txBox="1"/>
          <p:nvPr/>
        </p:nvSpPr>
        <p:spPr>
          <a:xfrm>
            <a:off x="1028700" y="3072927"/>
            <a:ext cx="6635333" cy="8724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Fotoğraf, video ve ses kayıtlarımızı halka açık bir şekilde paylaşırken dikkatli olmalıyız</a:t>
            </a:r>
          </a:p>
        </p:txBody>
      </p:sp>
      <p:sp>
        <p:nvSpPr>
          <p:cNvPr id="17" name="TextBox 17"/>
          <p:cNvSpPr txBox="1"/>
          <p:nvPr/>
        </p:nvSpPr>
        <p:spPr>
          <a:xfrm>
            <a:off x="1028700" y="4381491"/>
            <a:ext cx="6635333" cy="8724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Hangi verilerimizi paylaştığımıza dikkat etmeliyiz</a:t>
            </a:r>
          </a:p>
        </p:txBody>
      </p:sp>
      <p:sp>
        <p:nvSpPr>
          <p:cNvPr id="18" name="TextBox 18"/>
          <p:cNvSpPr txBox="1"/>
          <p:nvPr/>
        </p:nvSpPr>
        <p:spPr>
          <a:xfrm>
            <a:off x="1028700" y="5635152"/>
            <a:ext cx="6635333" cy="12915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Telefonumuzda yüklü uygulamaların galeri veya diğer medya dosyalarına erişimlerine dikkat etmeliyiz.</a:t>
            </a:r>
          </a:p>
        </p:txBody>
      </p:sp>
      <p:sp>
        <p:nvSpPr>
          <p:cNvPr id="19" name="TextBox 19"/>
          <p:cNvSpPr txBox="1"/>
          <p:nvPr/>
        </p:nvSpPr>
        <p:spPr>
          <a:xfrm>
            <a:off x="476945" y="218841"/>
            <a:ext cx="17621863" cy="1095375"/>
          </a:xfrm>
          <a:prstGeom prst="rect">
            <a:avLst/>
          </a:prstGeom>
        </p:spPr>
        <p:txBody>
          <a:bodyPr lIns="0" tIns="0" rIns="0" bIns="0" rtlCol="0" anchor="t">
            <a:spAutoFit/>
          </a:bodyPr>
          <a:lstStyle/>
          <a:p>
            <a:pPr algn="ctr">
              <a:lnSpc>
                <a:spcPts val="7800"/>
              </a:lnSpc>
            </a:pPr>
            <a:r>
              <a:rPr lang="en-US" sz="6000" b="1" spc="144">
                <a:solidFill>
                  <a:srgbClr val="FFFFFF"/>
                </a:solidFill>
                <a:latin typeface="Times New Roman Bold"/>
                <a:ea typeface="Times New Roman Bold"/>
                <a:cs typeface="Times New Roman Bold"/>
                <a:sym typeface="Times New Roman Bold"/>
              </a:rPr>
              <a:t>Nasıl Önlemler Almalıyız?</a:t>
            </a:r>
          </a:p>
        </p:txBody>
      </p:sp>
      <p:sp>
        <p:nvSpPr>
          <p:cNvPr id="20" name="TextBox 20"/>
          <p:cNvSpPr txBox="1"/>
          <p:nvPr/>
        </p:nvSpPr>
        <p:spPr>
          <a:xfrm>
            <a:off x="1028700" y="7503512"/>
            <a:ext cx="6635333" cy="17106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120E40"/>
                </a:solidFill>
                <a:latin typeface="Times New Roman"/>
                <a:ea typeface="Times New Roman"/>
                <a:cs typeface="Times New Roman"/>
                <a:sym typeface="Times New Roman"/>
              </a:rPr>
              <a:t>Sevdiklerimizi phone phishing konusunda bilgilendirmeli ve acil bir durumda neler yapmamız gerektiğine dair önlemler geliştirmeliyiz</a:t>
            </a:r>
          </a:p>
        </p:txBody>
      </p:sp>
      <p:sp>
        <p:nvSpPr>
          <p:cNvPr id="21" name="TextBox 21"/>
          <p:cNvSpPr txBox="1"/>
          <p:nvPr/>
        </p:nvSpPr>
        <p:spPr>
          <a:xfrm>
            <a:off x="10749561" y="2076612"/>
            <a:ext cx="6635333" cy="681990"/>
          </a:xfrm>
          <a:prstGeom prst="rect">
            <a:avLst/>
          </a:prstGeom>
        </p:spPr>
        <p:txBody>
          <a:bodyPr lIns="0" tIns="0" rIns="0" bIns="0" rtlCol="0" anchor="t">
            <a:spAutoFit/>
          </a:bodyPr>
          <a:lstStyle/>
          <a:p>
            <a:pPr marL="0" lvl="0" indent="0" algn="ctr">
              <a:lnSpc>
                <a:spcPts val="4620"/>
              </a:lnSpc>
              <a:spcBef>
                <a:spcPct val="0"/>
              </a:spcBef>
            </a:pPr>
            <a:r>
              <a:rPr lang="en-US" sz="4200" b="1" spc="252">
                <a:solidFill>
                  <a:srgbClr val="000000"/>
                </a:solidFill>
                <a:latin typeface="Times New Roman Bold"/>
                <a:ea typeface="Times New Roman Bold"/>
                <a:cs typeface="Times New Roman Bold"/>
                <a:sym typeface="Times New Roman Bold"/>
              </a:rPr>
              <a:t>Çevremizi Korumak İçin</a:t>
            </a:r>
          </a:p>
        </p:txBody>
      </p:sp>
      <p:sp>
        <p:nvSpPr>
          <p:cNvPr id="22" name="TextBox 22"/>
          <p:cNvSpPr txBox="1"/>
          <p:nvPr/>
        </p:nvSpPr>
        <p:spPr>
          <a:xfrm>
            <a:off x="10749561" y="2863377"/>
            <a:ext cx="6635333" cy="12915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Sosyal medyada gördüğümüz bir içeriğe güvenmeden ve onu yaymadan önce mutlaka doğruluğunu kontrol etmeliyiz.</a:t>
            </a:r>
          </a:p>
        </p:txBody>
      </p:sp>
      <p:sp>
        <p:nvSpPr>
          <p:cNvPr id="23" name="TextBox 23"/>
          <p:cNvSpPr txBox="1"/>
          <p:nvPr/>
        </p:nvSpPr>
        <p:spPr>
          <a:xfrm>
            <a:off x="9644060" y="5730402"/>
            <a:ext cx="8431632" cy="1710690"/>
          </a:xfrm>
          <a:prstGeom prst="rect">
            <a:avLst/>
          </a:prstGeom>
        </p:spPr>
        <p:txBody>
          <a:bodyPr lIns="0" tIns="0" rIns="0" bIns="0" rtlCol="0" anchor="t">
            <a:spAutoFit/>
          </a:bodyPr>
          <a:lstStyle/>
          <a:p>
            <a:pPr algn="ctr">
              <a:lnSpc>
                <a:spcPts val="3359"/>
              </a:lnSpc>
            </a:pPr>
            <a:r>
              <a:rPr lang="en-US" sz="2399" spc="100">
                <a:solidFill>
                  <a:srgbClr val="000000"/>
                </a:solidFill>
                <a:latin typeface="Times New Roman"/>
                <a:ea typeface="Times New Roman"/>
                <a:cs typeface="Times New Roman"/>
                <a:sym typeface="Times New Roman"/>
              </a:rPr>
              <a:t>Deepfake ile gerçek görüntüleri ayırt etmek için geliştirilmiş özel araçlardan faydalanabiliriz.</a:t>
            </a:r>
          </a:p>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 ( Deepware Scanner, Sensity AI ve Microsoft Video Authenticator gibi)</a:t>
            </a:r>
          </a:p>
        </p:txBody>
      </p:sp>
      <p:sp>
        <p:nvSpPr>
          <p:cNvPr id="24" name="TextBox 24"/>
          <p:cNvSpPr txBox="1"/>
          <p:nvPr/>
        </p:nvSpPr>
        <p:spPr>
          <a:xfrm>
            <a:off x="10389538" y="4240692"/>
            <a:ext cx="7028008" cy="1291590"/>
          </a:xfrm>
          <a:prstGeom prst="rect">
            <a:avLst/>
          </a:prstGeom>
        </p:spPr>
        <p:txBody>
          <a:bodyPr lIns="0" tIns="0" rIns="0" bIns="0" rtlCol="0" anchor="t">
            <a:spAutoFit/>
          </a:bodyPr>
          <a:lstStyle/>
          <a:p>
            <a:pPr marL="0" lvl="0" indent="0" algn="ctr">
              <a:lnSpc>
                <a:spcPts val="3359"/>
              </a:lnSpc>
              <a:spcBef>
                <a:spcPct val="0"/>
              </a:spcBef>
            </a:pPr>
            <a:r>
              <a:rPr lang="en-US" sz="2399" spc="100">
                <a:solidFill>
                  <a:srgbClr val="000000"/>
                </a:solidFill>
                <a:latin typeface="Times New Roman"/>
                <a:ea typeface="Times New Roman"/>
                <a:cs typeface="Times New Roman"/>
                <a:sym typeface="Times New Roman"/>
              </a:rPr>
              <a:t>Tespit ettiğimiz yanıltıcı amaçlı deepfake görüntüleri platformlara veya yetkililere bildirmeliyiz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AFB"/>
        </a:solidFill>
        <a:effectLst/>
      </p:bgPr>
    </p:bg>
    <p:spTree>
      <p:nvGrpSpPr>
        <p:cNvPr id="1" name=""/>
        <p:cNvGrpSpPr/>
        <p:nvPr/>
      </p:nvGrpSpPr>
      <p:grpSpPr>
        <a:xfrm>
          <a:off x="0" y="0"/>
          <a:ext cx="0" cy="0"/>
          <a:chOff x="0" y="0"/>
          <a:chExt cx="0" cy="0"/>
        </a:xfrm>
      </p:grpSpPr>
      <p:grpSp>
        <p:nvGrpSpPr>
          <p:cNvPr id="2" name="Group 2"/>
          <p:cNvGrpSpPr/>
          <p:nvPr/>
        </p:nvGrpSpPr>
        <p:grpSpPr>
          <a:xfrm>
            <a:off x="-419281" y="-237544"/>
            <a:ext cx="19126562" cy="1986195"/>
            <a:chOff x="0" y="0"/>
            <a:chExt cx="5037448" cy="523113"/>
          </a:xfrm>
        </p:grpSpPr>
        <p:sp>
          <p:nvSpPr>
            <p:cNvPr id="3" name="Freeform 3"/>
            <p:cNvSpPr/>
            <p:nvPr/>
          </p:nvSpPr>
          <p:spPr>
            <a:xfrm>
              <a:off x="0" y="0"/>
              <a:ext cx="5037448" cy="523113"/>
            </a:xfrm>
            <a:custGeom>
              <a:avLst/>
              <a:gdLst/>
              <a:ahLst/>
              <a:cxnLst/>
              <a:rect l="l" t="t" r="r" b="b"/>
              <a:pathLst>
                <a:path w="5037448" h="523113">
                  <a:moveTo>
                    <a:pt x="0" y="0"/>
                  </a:moveTo>
                  <a:lnTo>
                    <a:pt x="5037448" y="0"/>
                  </a:lnTo>
                  <a:lnTo>
                    <a:pt x="5037448" y="523113"/>
                  </a:lnTo>
                  <a:lnTo>
                    <a:pt x="0" y="523113"/>
                  </a:lnTo>
                  <a:close/>
                </a:path>
              </a:pathLst>
            </a:custGeom>
            <a:solidFill>
              <a:srgbClr val="19598D"/>
            </a:solidFill>
          </p:spPr>
          <p:txBody>
            <a:bodyPr/>
            <a:lstStyle/>
            <a:p>
              <a:endParaRPr lang="tr-TR"/>
            </a:p>
          </p:txBody>
        </p:sp>
        <p:sp>
          <p:nvSpPr>
            <p:cNvPr id="4" name="TextBox 4"/>
            <p:cNvSpPr txBox="1"/>
            <p:nvPr/>
          </p:nvSpPr>
          <p:spPr>
            <a:xfrm>
              <a:off x="0" y="19050"/>
              <a:ext cx="5037448" cy="504063"/>
            </a:xfrm>
            <a:prstGeom prst="rect">
              <a:avLst/>
            </a:prstGeom>
          </p:spPr>
          <p:txBody>
            <a:bodyPr lIns="50800" tIns="50800" rIns="50800" bIns="50800" rtlCol="0" anchor="ctr"/>
            <a:lstStyle/>
            <a:p>
              <a:pPr algn="ctr">
                <a:lnSpc>
                  <a:spcPts val="1704"/>
                </a:lnSpc>
              </a:pPr>
              <a:endParaRPr/>
            </a:p>
          </p:txBody>
        </p:sp>
      </p:grpSp>
      <p:grpSp>
        <p:nvGrpSpPr>
          <p:cNvPr id="5" name="Group 5"/>
          <p:cNvGrpSpPr/>
          <p:nvPr/>
        </p:nvGrpSpPr>
        <p:grpSpPr>
          <a:xfrm>
            <a:off x="10214618" y="6935860"/>
            <a:ext cx="5971773" cy="3151799"/>
            <a:chOff x="0" y="0"/>
            <a:chExt cx="2514545" cy="1327133"/>
          </a:xfrm>
        </p:grpSpPr>
        <p:sp>
          <p:nvSpPr>
            <p:cNvPr id="6" name="Freeform 6"/>
            <p:cNvSpPr/>
            <p:nvPr/>
          </p:nvSpPr>
          <p:spPr>
            <a:xfrm>
              <a:off x="0" y="0"/>
              <a:ext cx="2514545" cy="1327133"/>
            </a:xfrm>
            <a:custGeom>
              <a:avLst/>
              <a:gdLst/>
              <a:ahLst/>
              <a:cxnLst/>
              <a:rect l="l" t="t" r="r" b="b"/>
              <a:pathLst>
                <a:path w="2514545" h="1327133">
                  <a:moveTo>
                    <a:pt x="0" y="0"/>
                  </a:moveTo>
                  <a:lnTo>
                    <a:pt x="2514545" y="0"/>
                  </a:lnTo>
                  <a:lnTo>
                    <a:pt x="2514545" y="1327133"/>
                  </a:lnTo>
                  <a:lnTo>
                    <a:pt x="0" y="1327133"/>
                  </a:lnTo>
                  <a:close/>
                </a:path>
              </a:pathLst>
            </a:custGeom>
            <a:blipFill>
              <a:blip r:embed="rId2"/>
              <a:stretch>
                <a:fillRect t="-44735" b="-44735"/>
              </a:stretch>
            </a:blipFill>
          </p:spPr>
          <p:txBody>
            <a:bodyPr/>
            <a:lstStyle/>
            <a:p>
              <a:endParaRPr lang="tr-TR"/>
            </a:p>
          </p:txBody>
        </p:sp>
      </p:grpSp>
      <p:sp>
        <p:nvSpPr>
          <p:cNvPr id="7" name="TextBox 7"/>
          <p:cNvSpPr txBox="1"/>
          <p:nvPr/>
        </p:nvSpPr>
        <p:spPr>
          <a:xfrm>
            <a:off x="333067" y="207865"/>
            <a:ext cx="17621863" cy="1095375"/>
          </a:xfrm>
          <a:prstGeom prst="rect">
            <a:avLst/>
          </a:prstGeom>
        </p:spPr>
        <p:txBody>
          <a:bodyPr lIns="0" tIns="0" rIns="0" bIns="0" rtlCol="0" anchor="t">
            <a:spAutoFit/>
          </a:bodyPr>
          <a:lstStyle/>
          <a:p>
            <a:pPr algn="ctr">
              <a:lnSpc>
                <a:spcPts val="7800"/>
              </a:lnSpc>
            </a:pPr>
            <a:r>
              <a:rPr lang="en-US" sz="6000" b="1" spc="144" dirty="0" err="1">
                <a:solidFill>
                  <a:srgbClr val="FFFFFF"/>
                </a:solidFill>
                <a:latin typeface="Times New Roman Bold"/>
                <a:ea typeface="Times New Roman Bold"/>
                <a:cs typeface="Times New Roman Bold"/>
                <a:sym typeface="Times New Roman Bold"/>
              </a:rPr>
              <a:t>Sonuç</a:t>
            </a:r>
            <a:r>
              <a:rPr lang="en-US" sz="6000" b="1" spc="144" dirty="0">
                <a:solidFill>
                  <a:srgbClr val="FFFFFF"/>
                </a:solidFill>
                <a:latin typeface="Times New Roman Bold"/>
                <a:ea typeface="Times New Roman Bold"/>
                <a:cs typeface="Times New Roman Bold"/>
                <a:sym typeface="Times New Roman Bold"/>
              </a:rPr>
              <a:t> </a:t>
            </a:r>
            <a:r>
              <a:rPr lang="en-US" sz="6000" b="1" spc="144" dirty="0" err="1">
                <a:solidFill>
                  <a:srgbClr val="FFFFFF"/>
                </a:solidFill>
                <a:latin typeface="Times New Roman Bold"/>
                <a:ea typeface="Times New Roman Bold"/>
                <a:cs typeface="Times New Roman Bold"/>
                <a:sym typeface="Times New Roman Bold"/>
              </a:rPr>
              <a:t>ve</a:t>
            </a:r>
            <a:r>
              <a:rPr lang="en-US" sz="6000" b="1" spc="144" dirty="0">
                <a:solidFill>
                  <a:srgbClr val="FFFFFF"/>
                </a:solidFill>
                <a:latin typeface="Times New Roman Bold"/>
                <a:ea typeface="Times New Roman Bold"/>
                <a:cs typeface="Times New Roman Bold"/>
                <a:sym typeface="Times New Roman Bold"/>
              </a:rPr>
              <a:t> </a:t>
            </a:r>
            <a:r>
              <a:rPr lang="en-US" sz="6000" b="1" spc="144" dirty="0" err="1">
                <a:solidFill>
                  <a:srgbClr val="FFFFFF"/>
                </a:solidFill>
                <a:latin typeface="Times New Roman Bold"/>
                <a:ea typeface="Times New Roman Bold"/>
                <a:cs typeface="Times New Roman Bold"/>
                <a:sym typeface="Times New Roman Bold"/>
              </a:rPr>
              <a:t>Öneriler</a:t>
            </a:r>
            <a:endParaRPr lang="en-US" sz="6000" b="1" spc="144" dirty="0">
              <a:solidFill>
                <a:srgbClr val="FFFFFF"/>
              </a:solidFill>
              <a:latin typeface="Times New Roman Bold"/>
              <a:ea typeface="Times New Roman Bold"/>
              <a:cs typeface="Times New Roman Bold"/>
              <a:sym typeface="Times New Roman Bold"/>
            </a:endParaRPr>
          </a:p>
        </p:txBody>
      </p:sp>
      <p:sp>
        <p:nvSpPr>
          <p:cNvPr id="8" name="TextBox 8"/>
          <p:cNvSpPr txBox="1"/>
          <p:nvPr/>
        </p:nvSpPr>
        <p:spPr>
          <a:xfrm>
            <a:off x="166534" y="1785307"/>
            <a:ext cx="17954931" cy="5982335"/>
          </a:xfrm>
          <a:prstGeom prst="rect">
            <a:avLst/>
          </a:prstGeom>
        </p:spPr>
        <p:txBody>
          <a:bodyPr lIns="0" tIns="0" rIns="0" bIns="0" rtlCol="0" anchor="t">
            <a:spAutoFit/>
          </a:bodyPr>
          <a:lstStyle/>
          <a:p>
            <a:pPr algn="l">
              <a:lnSpc>
                <a:spcPts val="3640"/>
              </a:lnSpc>
            </a:pPr>
            <a:endParaRPr/>
          </a:p>
          <a:p>
            <a:pPr marL="561342" lvl="1" indent="-280671" algn="l">
              <a:lnSpc>
                <a:spcPts val="3640"/>
              </a:lnSpc>
              <a:buFont typeface="Arial"/>
              <a:buChar char="•"/>
            </a:pPr>
            <a:r>
              <a:rPr lang="en-US" sz="2600" b="1" spc="13">
                <a:solidFill>
                  <a:srgbClr val="000000"/>
                </a:solidFill>
                <a:latin typeface="Times New Roman Bold"/>
                <a:ea typeface="Times New Roman Bold"/>
                <a:cs typeface="Times New Roman Bold"/>
                <a:sym typeface="Times New Roman Bold"/>
              </a:rPr>
              <a:t>Geliştiriciler ve Teknolojik Çözümler : S</a:t>
            </a:r>
            <a:r>
              <a:rPr lang="en-US" sz="2600" spc="13">
                <a:solidFill>
                  <a:srgbClr val="000000"/>
                </a:solidFill>
                <a:latin typeface="Times New Roman"/>
                <a:ea typeface="Times New Roman"/>
                <a:cs typeface="Times New Roman"/>
                <a:sym typeface="Times New Roman"/>
              </a:rPr>
              <a:t>entetik medya içeriği üretilen platformlarda, platform sahipleri sakıncalı içerikleri yasaklayarak yetkililere bildiren ve içeriklerin hızla algılanıp yayılmasını engelleyen sistemler tasarlamalıdır.</a:t>
            </a:r>
          </a:p>
          <a:p>
            <a:pPr algn="l">
              <a:lnSpc>
                <a:spcPts val="3640"/>
              </a:lnSpc>
            </a:pPr>
            <a:endParaRPr lang="en-US" sz="2600" spc="13">
              <a:solidFill>
                <a:srgbClr val="000000"/>
              </a:solidFill>
              <a:latin typeface="Times New Roman"/>
              <a:ea typeface="Times New Roman"/>
              <a:cs typeface="Times New Roman"/>
              <a:sym typeface="Times New Roman"/>
            </a:endParaRPr>
          </a:p>
          <a:p>
            <a:pPr marL="561342" lvl="1" indent="-280671" algn="l">
              <a:lnSpc>
                <a:spcPts val="3640"/>
              </a:lnSpc>
              <a:buFont typeface="Arial"/>
              <a:buChar char="•"/>
            </a:pPr>
            <a:r>
              <a:rPr lang="en-US" sz="2600" b="1" spc="13">
                <a:solidFill>
                  <a:srgbClr val="000000"/>
                </a:solidFill>
                <a:latin typeface="Times New Roman Bold"/>
                <a:ea typeface="Times New Roman Bold"/>
                <a:cs typeface="Times New Roman Bold"/>
                <a:sym typeface="Times New Roman Bold"/>
              </a:rPr>
              <a:t>Ulusal ve Uluslararası Yasalar: </a:t>
            </a:r>
            <a:r>
              <a:rPr lang="en-US" sz="2600" spc="13">
                <a:solidFill>
                  <a:srgbClr val="000000"/>
                </a:solidFill>
                <a:latin typeface="Times New Roman"/>
                <a:ea typeface="Times New Roman"/>
                <a:cs typeface="Times New Roman"/>
                <a:sym typeface="Times New Roman"/>
              </a:rPr>
              <a:t>Son yıllarda Avrupa Birliği ve ABD gibi ülkeler, sentetik medya içeriklerine karşı sert önlemler almaya başlamıştır. Ülkemizde de özellikle bu alanda dijital haklar ve mahremiyeti koruyacak yeni düzenlemeler yapılmalıdır.</a:t>
            </a:r>
          </a:p>
          <a:p>
            <a:pPr algn="l">
              <a:lnSpc>
                <a:spcPts val="3640"/>
              </a:lnSpc>
            </a:pPr>
            <a:endParaRPr lang="en-US" sz="2600" spc="13">
              <a:solidFill>
                <a:srgbClr val="000000"/>
              </a:solidFill>
              <a:latin typeface="Times New Roman"/>
              <a:ea typeface="Times New Roman"/>
              <a:cs typeface="Times New Roman"/>
              <a:sym typeface="Times New Roman"/>
            </a:endParaRPr>
          </a:p>
          <a:p>
            <a:pPr marL="561342" lvl="1" indent="-280671" algn="l">
              <a:lnSpc>
                <a:spcPts val="3640"/>
              </a:lnSpc>
              <a:buFont typeface="Arial"/>
              <a:buChar char="•"/>
            </a:pPr>
            <a:r>
              <a:rPr lang="en-US" sz="2600" b="1" spc="13">
                <a:solidFill>
                  <a:srgbClr val="000000"/>
                </a:solidFill>
                <a:latin typeface="Times New Roman Bold"/>
                <a:ea typeface="Times New Roman Bold"/>
                <a:cs typeface="Times New Roman Bold"/>
                <a:sym typeface="Times New Roman Bold"/>
              </a:rPr>
              <a:t>Toplum Bilinçlendirilmesi ve Eğitim: </a:t>
            </a:r>
            <a:r>
              <a:rPr lang="en-US" sz="2600" spc="13">
                <a:solidFill>
                  <a:srgbClr val="000000"/>
                </a:solidFill>
                <a:latin typeface="Times New Roman"/>
                <a:ea typeface="Times New Roman"/>
                <a:cs typeface="Times New Roman"/>
                <a:sym typeface="Times New Roman"/>
              </a:rPr>
              <a:t>Deepfake teknolojisinin etkileri hakkında toplumu bilinçlendirmek, dijital güvenliği artırmak için büyük önem taşır. Eğitim kurumları ve medya kuruluşları, farkındalık programları düzenleyerek, bireylerin güvenliğini sağlamak adına katkı sağlayabilir.</a:t>
            </a:r>
          </a:p>
          <a:p>
            <a:pPr algn="l">
              <a:lnSpc>
                <a:spcPts val="3640"/>
              </a:lnSpc>
            </a:pPr>
            <a:endParaRPr lang="en-US" sz="2600" spc="13">
              <a:solidFill>
                <a:srgbClr val="000000"/>
              </a:solidFill>
              <a:latin typeface="Times New Roman"/>
              <a:ea typeface="Times New Roman"/>
              <a:cs typeface="Times New Roman"/>
              <a:sym typeface="Times New Roman"/>
            </a:endParaRPr>
          </a:p>
          <a:p>
            <a:pPr algn="l">
              <a:lnSpc>
                <a:spcPts val="3640"/>
              </a:lnSpc>
            </a:pPr>
            <a:endParaRPr lang="en-US" sz="2600" spc="13">
              <a:solidFill>
                <a:srgbClr val="000000"/>
              </a:solidFill>
              <a:latin typeface="Times New Roman"/>
              <a:ea typeface="Times New Roman"/>
              <a:cs typeface="Times New Roman"/>
              <a:sym typeface="Times New Roman"/>
            </a:endParaRPr>
          </a:p>
        </p:txBody>
      </p:sp>
      <p:sp>
        <p:nvSpPr>
          <p:cNvPr id="9" name="TextBox 9"/>
          <p:cNvSpPr txBox="1"/>
          <p:nvPr/>
        </p:nvSpPr>
        <p:spPr>
          <a:xfrm>
            <a:off x="7338112" y="7672392"/>
            <a:ext cx="2680683" cy="1346200"/>
          </a:xfrm>
          <a:prstGeom prst="rect">
            <a:avLst/>
          </a:prstGeom>
        </p:spPr>
        <p:txBody>
          <a:bodyPr lIns="0" tIns="0" rIns="0" bIns="0" rtlCol="0" anchor="t">
            <a:spAutoFit/>
          </a:bodyPr>
          <a:lstStyle/>
          <a:p>
            <a:pPr algn="l">
              <a:lnSpc>
                <a:spcPts val="3499"/>
              </a:lnSpc>
              <a:spcBef>
                <a:spcPct val="0"/>
              </a:spcBef>
            </a:pPr>
            <a:r>
              <a:rPr lang="en-US" sz="2499" b="1">
                <a:solidFill>
                  <a:srgbClr val="19598D"/>
                </a:solidFill>
                <a:latin typeface="Times New Roman Medium"/>
                <a:ea typeface="Times New Roman Medium"/>
                <a:cs typeface="Times New Roman Medium"/>
                <a:sym typeface="Times New Roman Medium"/>
              </a:rPr>
              <a:t>Unutmayın, internette kimseye güvenemezsiniz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1549" y="2284315"/>
            <a:ext cx="6177141" cy="7108031"/>
            <a:chOff x="0" y="0"/>
            <a:chExt cx="924084" cy="1063343"/>
          </a:xfrm>
        </p:grpSpPr>
        <p:sp>
          <p:nvSpPr>
            <p:cNvPr id="3" name="Freeform 3"/>
            <p:cNvSpPr/>
            <p:nvPr/>
          </p:nvSpPr>
          <p:spPr>
            <a:xfrm>
              <a:off x="0" y="0"/>
              <a:ext cx="924084" cy="1063343"/>
            </a:xfrm>
            <a:custGeom>
              <a:avLst/>
              <a:gdLst/>
              <a:ahLst/>
              <a:cxnLst/>
              <a:rect l="l" t="t" r="r" b="b"/>
              <a:pathLst>
                <a:path w="924084" h="1063343">
                  <a:moveTo>
                    <a:pt x="111545" y="0"/>
                  </a:moveTo>
                  <a:lnTo>
                    <a:pt x="812539" y="0"/>
                  </a:lnTo>
                  <a:cubicBezTo>
                    <a:pt x="874144" y="0"/>
                    <a:pt x="924084" y="49941"/>
                    <a:pt x="924084" y="111545"/>
                  </a:cubicBezTo>
                  <a:lnTo>
                    <a:pt x="924084" y="951798"/>
                  </a:lnTo>
                  <a:cubicBezTo>
                    <a:pt x="924084" y="1013403"/>
                    <a:pt x="874144" y="1063343"/>
                    <a:pt x="812539" y="1063343"/>
                  </a:cubicBezTo>
                  <a:lnTo>
                    <a:pt x="111545" y="1063343"/>
                  </a:lnTo>
                  <a:cubicBezTo>
                    <a:pt x="49941" y="1063343"/>
                    <a:pt x="0" y="1013403"/>
                    <a:pt x="0" y="951798"/>
                  </a:cubicBezTo>
                  <a:lnTo>
                    <a:pt x="0" y="111545"/>
                  </a:lnTo>
                  <a:cubicBezTo>
                    <a:pt x="0" y="49941"/>
                    <a:pt x="49941" y="0"/>
                    <a:pt x="111545" y="0"/>
                  </a:cubicBezTo>
                  <a:close/>
                </a:path>
              </a:pathLst>
            </a:custGeom>
            <a:solidFill>
              <a:srgbClr val="BFE5EF"/>
            </a:solidFill>
          </p:spPr>
          <p:txBody>
            <a:bodyPr/>
            <a:lstStyle/>
            <a:p>
              <a:endParaRPr lang="tr-TR"/>
            </a:p>
          </p:txBody>
        </p:sp>
        <p:sp>
          <p:nvSpPr>
            <p:cNvPr id="4" name="TextBox 4"/>
            <p:cNvSpPr txBox="1"/>
            <p:nvPr/>
          </p:nvSpPr>
          <p:spPr>
            <a:xfrm>
              <a:off x="0" y="-38100"/>
              <a:ext cx="924084" cy="1101443"/>
            </a:xfrm>
            <a:prstGeom prst="rect">
              <a:avLst/>
            </a:prstGeom>
          </p:spPr>
          <p:txBody>
            <a:bodyPr lIns="50800" tIns="50800" rIns="50800" bIns="50800" rtlCol="0" anchor="ctr"/>
            <a:lstStyle/>
            <a:p>
              <a:pPr algn="ctr">
                <a:lnSpc>
                  <a:spcPts val="2901"/>
                </a:lnSpc>
              </a:pPr>
              <a:endParaRPr/>
            </a:p>
          </p:txBody>
        </p:sp>
      </p:grpSp>
      <p:grpSp>
        <p:nvGrpSpPr>
          <p:cNvPr id="5" name="Group 5"/>
          <p:cNvGrpSpPr/>
          <p:nvPr/>
        </p:nvGrpSpPr>
        <p:grpSpPr>
          <a:xfrm>
            <a:off x="0" y="19344"/>
            <a:ext cx="18288000" cy="1495425"/>
            <a:chOff x="0" y="0"/>
            <a:chExt cx="4816593" cy="393857"/>
          </a:xfrm>
        </p:grpSpPr>
        <p:sp>
          <p:nvSpPr>
            <p:cNvPr id="6" name="Freeform 6"/>
            <p:cNvSpPr/>
            <p:nvPr/>
          </p:nvSpPr>
          <p:spPr>
            <a:xfrm>
              <a:off x="0" y="0"/>
              <a:ext cx="4816592" cy="393857"/>
            </a:xfrm>
            <a:custGeom>
              <a:avLst/>
              <a:gdLst/>
              <a:ahLst/>
              <a:cxnLst/>
              <a:rect l="l" t="t" r="r" b="b"/>
              <a:pathLst>
                <a:path w="4816592" h="393857">
                  <a:moveTo>
                    <a:pt x="0" y="0"/>
                  </a:moveTo>
                  <a:lnTo>
                    <a:pt x="4816592" y="0"/>
                  </a:lnTo>
                  <a:lnTo>
                    <a:pt x="4816592" y="393857"/>
                  </a:lnTo>
                  <a:lnTo>
                    <a:pt x="0" y="393857"/>
                  </a:lnTo>
                  <a:close/>
                </a:path>
              </a:pathLst>
            </a:custGeom>
            <a:solidFill>
              <a:srgbClr val="13538A"/>
            </a:solidFill>
          </p:spPr>
          <p:txBody>
            <a:bodyPr/>
            <a:lstStyle/>
            <a:p>
              <a:endParaRPr lang="tr-TR"/>
            </a:p>
          </p:txBody>
        </p:sp>
        <p:sp>
          <p:nvSpPr>
            <p:cNvPr id="7" name="TextBox 7"/>
            <p:cNvSpPr txBox="1"/>
            <p:nvPr/>
          </p:nvSpPr>
          <p:spPr>
            <a:xfrm>
              <a:off x="0" y="-47625"/>
              <a:ext cx="4816593" cy="441482"/>
            </a:xfrm>
            <a:prstGeom prst="rect">
              <a:avLst/>
            </a:prstGeom>
          </p:spPr>
          <p:txBody>
            <a:bodyPr lIns="50800" tIns="50800" rIns="50800" bIns="50800" rtlCol="0" anchor="ctr"/>
            <a:lstStyle/>
            <a:p>
              <a:pPr algn="ctr">
                <a:lnSpc>
                  <a:spcPts val="2479"/>
                </a:lnSpc>
              </a:pPr>
              <a:endParaRPr/>
            </a:p>
          </p:txBody>
        </p:sp>
      </p:grpSp>
      <p:sp>
        <p:nvSpPr>
          <p:cNvPr id="8" name="Freeform 8"/>
          <p:cNvSpPr/>
          <p:nvPr/>
        </p:nvSpPr>
        <p:spPr>
          <a:xfrm>
            <a:off x="2482672" y="2765262"/>
            <a:ext cx="2922227" cy="4410909"/>
          </a:xfrm>
          <a:custGeom>
            <a:avLst/>
            <a:gdLst/>
            <a:ahLst/>
            <a:cxnLst/>
            <a:rect l="l" t="t" r="r" b="b"/>
            <a:pathLst>
              <a:path w="2922227" h="4410909">
                <a:moveTo>
                  <a:pt x="0" y="0"/>
                </a:moveTo>
                <a:lnTo>
                  <a:pt x="2922227" y="0"/>
                </a:lnTo>
                <a:lnTo>
                  <a:pt x="2922227" y="4410909"/>
                </a:lnTo>
                <a:lnTo>
                  <a:pt x="0" y="4410909"/>
                </a:lnTo>
                <a:lnTo>
                  <a:pt x="0" y="0"/>
                </a:lnTo>
                <a:close/>
              </a:path>
            </a:pathLst>
          </a:custGeom>
          <a:blipFill>
            <a:blip r:embed="rId2"/>
            <a:stretch>
              <a:fillRect/>
            </a:stretch>
          </a:blipFill>
        </p:spPr>
        <p:txBody>
          <a:bodyPr/>
          <a:lstStyle/>
          <a:p>
            <a:endParaRPr lang="tr-TR"/>
          </a:p>
        </p:txBody>
      </p:sp>
      <p:sp>
        <p:nvSpPr>
          <p:cNvPr id="9" name="TextBox 9"/>
          <p:cNvSpPr txBox="1"/>
          <p:nvPr/>
        </p:nvSpPr>
        <p:spPr>
          <a:xfrm>
            <a:off x="1878466" y="403471"/>
            <a:ext cx="14531068" cy="923925"/>
          </a:xfrm>
          <a:prstGeom prst="rect">
            <a:avLst/>
          </a:prstGeom>
        </p:spPr>
        <p:txBody>
          <a:bodyPr lIns="0" tIns="0" rIns="0" bIns="0" rtlCol="0" anchor="t">
            <a:spAutoFit/>
          </a:bodyPr>
          <a:lstStyle/>
          <a:p>
            <a:pPr algn="ctr">
              <a:lnSpc>
                <a:spcPts val="6000"/>
              </a:lnSpc>
              <a:spcBef>
                <a:spcPct val="0"/>
              </a:spcBef>
            </a:pPr>
            <a:r>
              <a:rPr lang="en-US" sz="6000" b="1">
                <a:solidFill>
                  <a:srgbClr val="FFFFFF"/>
                </a:solidFill>
                <a:latin typeface="Times New Roman Bold"/>
                <a:ea typeface="Times New Roman Bold"/>
                <a:cs typeface="Times New Roman Bold"/>
                <a:sym typeface="Times New Roman Bold"/>
              </a:rPr>
              <a:t>Meraklısına Okuma Önerileri</a:t>
            </a:r>
          </a:p>
        </p:txBody>
      </p:sp>
      <p:sp>
        <p:nvSpPr>
          <p:cNvPr id="10" name="TextBox 10"/>
          <p:cNvSpPr txBox="1"/>
          <p:nvPr/>
        </p:nvSpPr>
        <p:spPr>
          <a:xfrm>
            <a:off x="694218" y="7398618"/>
            <a:ext cx="6284472" cy="2107883"/>
          </a:xfrm>
          <a:prstGeom prst="rect">
            <a:avLst/>
          </a:prstGeom>
        </p:spPr>
        <p:txBody>
          <a:bodyPr lIns="0" tIns="0" rIns="0" bIns="0" rtlCol="0" anchor="t">
            <a:spAutoFit/>
          </a:bodyPr>
          <a:lstStyle/>
          <a:p>
            <a:pPr algn="ctr">
              <a:lnSpc>
                <a:spcPts val="4059"/>
              </a:lnSpc>
            </a:pPr>
            <a:r>
              <a:rPr lang="en-US" sz="2899" b="1">
                <a:solidFill>
                  <a:srgbClr val="000000"/>
                </a:solidFill>
                <a:latin typeface="Times New Roman Bold"/>
                <a:ea typeface="Times New Roman Bold"/>
                <a:cs typeface="Times New Roman Bold"/>
                <a:sym typeface="Times New Roman Bold"/>
              </a:rPr>
              <a:t>Deepfakes: </a:t>
            </a:r>
          </a:p>
          <a:p>
            <a:pPr algn="ctr">
              <a:lnSpc>
                <a:spcPts val="4059"/>
              </a:lnSpc>
            </a:pPr>
            <a:r>
              <a:rPr lang="en-US" sz="2899" b="1">
                <a:solidFill>
                  <a:srgbClr val="000000"/>
                </a:solidFill>
                <a:latin typeface="Times New Roman Bold"/>
                <a:ea typeface="Times New Roman Bold"/>
                <a:cs typeface="Times New Roman Bold"/>
                <a:sym typeface="Times New Roman Bold"/>
              </a:rPr>
              <a:t>The Coming  Infocalypse</a:t>
            </a:r>
          </a:p>
          <a:p>
            <a:pPr algn="ctr">
              <a:lnSpc>
                <a:spcPts val="4059"/>
              </a:lnSpc>
            </a:pPr>
            <a:r>
              <a:rPr lang="en-US" sz="2899" b="1">
                <a:solidFill>
                  <a:srgbClr val="000000"/>
                </a:solidFill>
                <a:latin typeface="Times New Roman Bold"/>
                <a:ea typeface="Times New Roman Bold"/>
                <a:cs typeface="Times New Roman Bold"/>
                <a:sym typeface="Times New Roman Bold"/>
              </a:rPr>
              <a:t>Schick, Nina</a:t>
            </a:r>
          </a:p>
          <a:p>
            <a:pPr marL="0" lvl="0" indent="0" algn="ctr">
              <a:lnSpc>
                <a:spcPts val="4204"/>
              </a:lnSpc>
            </a:pPr>
            <a:endParaRPr lang="en-US" sz="2899" b="1">
              <a:solidFill>
                <a:srgbClr val="000000"/>
              </a:solidFill>
              <a:latin typeface="Times New Roman Bold"/>
              <a:ea typeface="Times New Roman Bold"/>
              <a:cs typeface="Times New Roman Bold"/>
              <a:sym typeface="Times New Roman Bold"/>
            </a:endParaRPr>
          </a:p>
        </p:txBody>
      </p:sp>
      <p:grpSp>
        <p:nvGrpSpPr>
          <p:cNvPr id="11" name="Group 11"/>
          <p:cNvGrpSpPr/>
          <p:nvPr/>
        </p:nvGrpSpPr>
        <p:grpSpPr>
          <a:xfrm>
            <a:off x="6177501" y="2765262"/>
            <a:ext cx="12110501" cy="1289523"/>
            <a:chOff x="-339576" y="0"/>
            <a:chExt cx="16147333" cy="1719364"/>
          </a:xfrm>
        </p:grpSpPr>
        <p:grpSp>
          <p:nvGrpSpPr>
            <p:cNvPr id="12" name="Group 12"/>
            <p:cNvGrpSpPr/>
            <p:nvPr/>
          </p:nvGrpSpPr>
          <p:grpSpPr>
            <a:xfrm rot="-5400000">
              <a:off x="6874409" y="-7213985"/>
              <a:ext cx="1719364" cy="16147333"/>
              <a:chOff x="-8539" y="-38100"/>
              <a:chExt cx="192909" cy="1811700"/>
            </a:xfrm>
          </p:grpSpPr>
          <p:sp>
            <p:nvSpPr>
              <p:cNvPr id="13" name="Freeform 13"/>
              <p:cNvSpPr/>
              <p:nvPr/>
            </p:nvSpPr>
            <p:spPr>
              <a:xfrm>
                <a:off x="-8539" y="-19050"/>
                <a:ext cx="184370" cy="1773600"/>
              </a:xfrm>
              <a:custGeom>
                <a:avLst/>
                <a:gdLst/>
                <a:ahLst/>
                <a:cxnLst/>
                <a:rect l="l" t="t" r="r" b="b"/>
                <a:pathLst>
                  <a:path w="184370" h="1773600">
                    <a:moveTo>
                      <a:pt x="92185" y="0"/>
                    </a:moveTo>
                    <a:lnTo>
                      <a:pt x="92185" y="0"/>
                    </a:lnTo>
                    <a:cubicBezTo>
                      <a:pt x="116634" y="0"/>
                      <a:pt x="140082" y="9712"/>
                      <a:pt x="157370" y="27000"/>
                    </a:cubicBezTo>
                    <a:cubicBezTo>
                      <a:pt x="174658" y="44288"/>
                      <a:pt x="184370" y="67736"/>
                      <a:pt x="184370" y="92185"/>
                    </a:cubicBezTo>
                    <a:lnTo>
                      <a:pt x="184370" y="1681415"/>
                    </a:lnTo>
                    <a:cubicBezTo>
                      <a:pt x="184370" y="1705864"/>
                      <a:pt x="174658" y="1729311"/>
                      <a:pt x="157370" y="1746599"/>
                    </a:cubicBezTo>
                    <a:cubicBezTo>
                      <a:pt x="140082" y="1763887"/>
                      <a:pt x="116634" y="1773600"/>
                      <a:pt x="92185" y="1773600"/>
                    </a:cubicBezTo>
                    <a:lnTo>
                      <a:pt x="92185" y="1773600"/>
                    </a:lnTo>
                    <a:cubicBezTo>
                      <a:pt x="67736" y="1773600"/>
                      <a:pt x="44288" y="1763887"/>
                      <a:pt x="27000" y="1746599"/>
                    </a:cubicBezTo>
                    <a:cubicBezTo>
                      <a:pt x="9712" y="1729311"/>
                      <a:pt x="0" y="1705864"/>
                      <a:pt x="0" y="1681415"/>
                    </a:cubicBezTo>
                    <a:lnTo>
                      <a:pt x="0" y="92185"/>
                    </a:lnTo>
                    <a:cubicBezTo>
                      <a:pt x="0" y="67736"/>
                      <a:pt x="9712" y="44288"/>
                      <a:pt x="27000" y="27000"/>
                    </a:cubicBezTo>
                    <a:cubicBezTo>
                      <a:pt x="44288" y="9712"/>
                      <a:pt x="67736" y="0"/>
                      <a:pt x="92185" y="0"/>
                    </a:cubicBezTo>
                    <a:close/>
                  </a:path>
                </a:pathLst>
              </a:custGeom>
              <a:solidFill>
                <a:srgbClr val="13538A"/>
              </a:solidFill>
            </p:spPr>
            <p:txBody>
              <a:bodyPr/>
              <a:lstStyle/>
              <a:p>
                <a:endParaRPr lang="tr-TR">
                  <a:solidFill>
                    <a:schemeClr val="bg1"/>
                  </a:solidFill>
                </a:endParaRPr>
              </a:p>
            </p:txBody>
          </p:sp>
          <p:sp>
            <p:nvSpPr>
              <p:cNvPr id="14" name="TextBox 14"/>
              <p:cNvSpPr txBox="1"/>
              <p:nvPr/>
            </p:nvSpPr>
            <p:spPr>
              <a:xfrm>
                <a:off x="0" y="-38100"/>
                <a:ext cx="184370" cy="1811700"/>
              </a:xfrm>
              <a:prstGeom prst="rect">
                <a:avLst/>
              </a:prstGeom>
            </p:spPr>
            <p:txBody>
              <a:bodyPr lIns="50800" tIns="50800" rIns="50800" bIns="50800" rtlCol="0" anchor="ctr"/>
              <a:lstStyle/>
              <a:p>
                <a:pPr algn="ctr">
                  <a:lnSpc>
                    <a:spcPts val="2901"/>
                  </a:lnSpc>
                </a:pPr>
                <a:endParaRPr>
                  <a:solidFill>
                    <a:schemeClr val="bg1"/>
                  </a:solidFill>
                </a:endParaRPr>
              </a:p>
            </p:txBody>
          </p:sp>
        </p:grpSp>
        <p:sp>
          <p:nvSpPr>
            <p:cNvPr id="15" name="TextBox 15"/>
            <p:cNvSpPr txBox="1"/>
            <p:nvPr/>
          </p:nvSpPr>
          <p:spPr>
            <a:xfrm>
              <a:off x="559265" y="487904"/>
              <a:ext cx="13192719" cy="595548"/>
            </a:xfrm>
            <a:prstGeom prst="rect">
              <a:avLst/>
            </a:prstGeom>
          </p:spPr>
          <p:txBody>
            <a:bodyPr lIns="0" tIns="0" rIns="0" bIns="0" rtlCol="0" anchor="t">
              <a:spAutoFit/>
            </a:bodyPr>
            <a:lstStyle/>
            <a:p>
              <a:pPr marL="0" lvl="0" indent="0" algn="ctr">
                <a:lnSpc>
                  <a:spcPts val="3779"/>
                </a:lnSpc>
              </a:pP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Sanal</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ger</a:t>
              </a:r>
              <a:r>
                <a:rPr lang="tr-TR"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çeklik</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teknolojisinin</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ağır</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yas</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süreci</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tedavisinde</a:t>
              </a:r>
              <a:r>
                <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rPr>
                <a:t>kullanımı</a:t>
              </a:r>
              <a:endParaRPr lang="en-US" sz="2699" b="1" u="sng" dirty="0">
                <a:solidFill>
                  <a:schemeClr val="bg1"/>
                </a:solidFill>
                <a:latin typeface="Times New Roman Bold"/>
                <a:ea typeface="Times New Roman Bold"/>
                <a:cs typeface="Times New Roman Bold"/>
                <a:sym typeface="Times New Roman Bold"/>
                <a:hlinkClick r:id="rId3" tooltip="https://www.researchgate.net/publication/23389624_Treatment_of_Complicated_Grief_Using_Virtual_Reality_A_Case_Report">
                  <a:extLst>
                    <a:ext uri="{A12FA001-AC4F-418D-AE19-62706E023703}">
                      <ahyp:hlinkClr xmlns:ahyp="http://schemas.microsoft.com/office/drawing/2018/hyperlinkcolor" val="tx"/>
                    </a:ext>
                  </a:extLst>
                </a:hlinkClick>
              </a:endParaRPr>
            </a:p>
          </p:txBody>
        </p:sp>
      </p:grpSp>
      <p:grpSp>
        <p:nvGrpSpPr>
          <p:cNvPr id="16" name="Group 16"/>
          <p:cNvGrpSpPr/>
          <p:nvPr/>
        </p:nvGrpSpPr>
        <p:grpSpPr>
          <a:xfrm>
            <a:off x="6432183" y="5054979"/>
            <a:ext cx="11855817" cy="1254322"/>
            <a:chOff x="0" y="0"/>
            <a:chExt cx="15807755" cy="1672429"/>
          </a:xfrm>
        </p:grpSpPr>
        <p:grpSp>
          <p:nvGrpSpPr>
            <p:cNvPr id="17" name="Group 17"/>
            <p:cNvGrpSpPr/>
            <p:nvPr/>
          </p:nvGrpSpPr>
          <p:grpSpPr>
            <a:xfrm rot="-5400000">
              <a:off x="7067663" y="-7067663"/>
              <a:ext cx="1672429" cy="15807755"/>
              <a:chOff x="0" y="0"/>
              <a:chExt cx="187643" cy="1773600"/>
            </a:xfrm>
          </p:grpSpPr>
          <p:sp>
            <p:nvSpPr>
              <p:cNvPr id="18" name="Freeform 18"/>
              <p:cNvSpPr/>
              <p:nvPr/>
            </p:nvSpPr>
            <p:spPr>
              <a:xfrm>
                <a:off x="0" y="0"/>
                <a:ext cx="187643" cy="1773600"/>
              </a:xfrm>
              <a:custGeom>
                <a:avLst/>
                <a:gdLst/>
                <a:ahLst/>
                <a:cxnLst/>
                <a:rect l="l" t="t" r="r" b="b"/>
                <a:pathLst>
                  <a:path w="187643" h="1773600">
                    <a:moveTo>
                      <a:pt x="93822" y="0"/>
                    </a:moveTo>
                    <a:lnTo>
                      <a:pt x="93822" y="0"/>
                    </a:lnTo>
                    <a:cubicBezTo>
                      <a:pt x="118705" y="0"/>
                      <a:pt x="142569" y="9885"/>
                      <a:pt x="160164" y="27480"/>
                    </a:cubicBezTo>
                    <a:cubicBezTo>
                      <a:pt x="177759" y="45075"/>
                      <a:pt x="187643" y="68939"/>
                      <a:pt x="187643" y="93822"/>
                    </a:cubicBezTo>
                    <a:lnTo>
                      <a:pt x="187643" y="1679778"/>
                    </a:lnTo>
                    <a:cubicBezTo>
                      <a:pt x="187643" y="1704661"/>
                      <a:pt x="177759" y="1728525"/>
                      <a:pt x="160164" y="1746120"/>
                    </a:cubicBezTo>
                    <a:cubicBezTo>
                      <a:pt x="142569" y="1763715"/>
                      <a:pt x="118705" y="1773600"/>
                      <a:pt x="93822" y="1773600"/>
                    </a:cubicBezTo>
                    <a:lnTo>
                      <a:pt x="93822" y="1773600"/>
                    </a:lnTo>
                    <a:cubicBezTo>
                      <a:pt x="68939" y="1773600"/>
                      <a:pt x="45075" y="1763715"/>
                      <a:pt x="27480" y="1746120"/>
                    </a:cubicBezTo>
                    <a:cubicBezTo>
                      <a:pt x="9885" y="1728525"/>
                      <a:pt x="0" y="1704661"/>
                      <a:pt x="0" y="1679778"/>
                    </a:cubicBezTo>
                    <a:lnTo>
                      <a:pt x="0" y="93822"/>
                    </a:lnTo>
                    <a:cubicBezTo>
                      <a:pt x="0" y="68939"/>
                      <a:pt x="9885" y="45075"/>
                      <a:pt x="27480" y="27480"/>
                    </a:cubicBezTo>
                    <a:cubicBezTo>
                      <a:pt x="45075" y="9885"/>
                      <a:pt x="68939" y="0"/>
                      <a:pt x="93822" y="0"/>
                    </a:cubicBezTo>
                    <a:close/>
                  </a:path>
                </a:pathLst>
              </a:custGeom>
              <a:solidFill>
                <a:srgbClr val="13538A"/>
              </a:solidFill>
            </p:spPr>
            <p:txBody>
              <a:bodyPr/>
              <a:lstStyle/>
              <a:p>
                <a:endParaRPr lang="tr-TR">
                  <a:solidFill>
                    <a:schemeClr val="bg1"/>
                  </a:solidFill>
                </a:endParaRPr>
              </a:p>
            </p:txBody>
          </p:sp>
          <p:sp>
            <p:nvSpPr>
              <p:cNvPr id="19" name="TextBox 19"/>
              <p:cNvSpPr txBox="1"/>
              <p:nvPr/>
            </p:nvSpPr>
            <p:spPr>
              <a:xfrm>
                <a:off x="0" y="-38100"/>
                <a:ext cx="187643" cy="1811700"/>
              </a:xfrm>
              <a:prstGeom prst="rect">
                <a:avLst/>
              </a:prstGeom>
            </p:spPr>
            <p:txBody>
              <a:bodyPr lIns="50800" tIns="50800" rIns="50800" bIns="50800" rtlCol="0" anchor="ctr"/>
              <a:lstStyle/>
              <a:p>
                <a:pPr algn="ctr">
                  <a:lnSpc>
                    <a:spcPts val="2901"/>
                  </a:lnSpc>
                </a:pPr>
                <a:endParaRPr>
                  <a:solidFill>
                    <a:schemeClr val="bg1"/>
                  </a:solidFill>
                </a:endParaRPr>
              </a:p>
            </p:txBody>
          </p:sp>
        </p:grpSp>
        <p:sp>
          <p:nvSpPr>
            <p:cNvPr id="20" name="TextBox 20"/>
            <p:cNvSpPr txBox="1"/>
            <p:nvPr/>
          </p:nvSpPr>
          <p:spPr>
            <a:xfrm>
              <a:off x="208573" y="279131"/>
              <a:ext cx="14498468" cy="595548"/>
            </a:xfrm>
            <a:prstGeom prst="rect">
              <a:avLst/>
            </a:prstGeom>
          </p:spPr>
          <p:txBody>
            <a:bodyPr wrap="square" lIns="0" tIns="0" rIns="0" bIns="0" rtlCol="0" anchor="t">
              <a:spAutoFit/>
            </a:bodyPr>
            <a:lstStyle/>
            <a:p>
              <a:pPr marL="0" lvl="0" indent="0" algn="ctr">
                <a:lnSpc>
                  <a:spcPts val="3779"/>
                </a:lnSpc>
              </a:pPr>
              <a:r>
                <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Sensity.ai </a:t>
              </a:r>
              <a:r>
                <a:rPr lang="en-US" sz="2699" b="1" u="sng" dirty="0" err="1">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tarafından</a:t>
              </a:r>
              <a:r>
                <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yapılan</a:t>
              </a:r>
              <a:r>
                <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Eylül</a:t>
              </a:r>
              <a:r>
                <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 2019 </a:t>
              </a:r>
              <a:r>
                <a:rPr lang="en-US" sz="2699" b="1" u="sng" dirty="0" err="1">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tarihli</a:t>
              </a:r>
              <a:r>
                <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 deepfake </a:t>
              </a:r>
              <a:r>
                <a:rPr lang="en-US" sz="2699" b="1" u="sng" dirty="0" err="1">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rPr>
                <a:t>araştırması</a:t>
              </a:r>
              <a:endParaRPr lang="en-US" sz="2699" b="1" u="sng" dirty="0">
                <a:solidFill>
                  <a:schemeClr val="bg1"/>
                </a:solidFill>
                <a:latin typeface="Times New Roman Bold"/>
                <a:ea typeface="Times New Roman Bold"/>
                <a:cs typeface="Times New Roman Bold"/>
                <a:sym typeface="Times New Roman Bold"/>
                <a:hlinkClick r:id="rId4" tooltip="https://regmedia.co.uk/2019/10/08/deepfake_report.pdf">
                  <a:extLst>
                    <a:ext uri="{A12FA001-AC4F-418D-AE19-62706E023703}">
                      <ahyp:hlinkClr xmlns:ahyp="http://schemas.microsoft.com/office/drawing/2018/hyperlinkcolor" val="tx"/>
                    </a:ext>
                  </a:extLst>
                </a:hlinkClick>
              </a:endParaRPr>
            </a:p>
          </p:txBody>
        </p:sp>
      </p:grpSp>
      <p:grpSp>
        <p:nvGrpSpPr>
          <p:cNvPr id="21" name="Group 21"/>
          <p:cNvGrpSpPr/>
          <p:nvPr/>
        </p:nvGrpSpPr>
        <p:grpSpPr>
          <a:xfrm>
            <a:off x="6432183" y="7365821"/>
            <a:ext cx="11855817" cy="1210563"/>
            <a:chOff x="0" y="0"/>
            <a:chExt cx="15807755" cy="1614085"/>
          </a:xfrm>
        </p:grpSpPr>
        <p:grpSp>
          <p:nvGrpSpPr>
            <p:cNvPr id="22" name="Group 22"/>
            <p:cNvGrpSpPr/>
            <p:nvPr/>
          </p:nvGrpSpPr>
          <p:grpSpPr>
            <a:xfrm rot="-5400000">
              <a:off x="7096835" y="-7096835"/>
              <a:ext cx="1614085" cy="15807755"/>
              <a:chOff x="0" y="0"/>
              <a:chExt cx="181097" cy="1773600"/>
            </a:xfrm>
          </p:grpSpPr>
          <p:sp>
            <p:nvSpPr>
              <p:cNvPr id="23" name="Freeform 23"/>
              <p:cNvSpPr/>
              <p:nvPr/>
            </p:nvSpPr>
            <p:spPr>
              <a:xfrm>
                <a:off x="0" y="0"/>
                <a:ext cx="181097" cy="1773600"/>
              </a:xfrm>
              <a:custGeom>
                <a:avLst/>
                <a:gdLst/>
                <a:ahLst/>
                <a:cxnLst/>
                <a:rect l="l" t="t" r="r" b="b"/>
                <a:pathLst>
                  <a:path w="181097" h="1773600">
                    <a:moveTo>
                      <a:pt x="90549" y="0"/>
                    </a:moveTo>
                    <a:lnTo>
                      <a:pt x="90549" y="0"/>
                    </a:lnTo>
                    <a:cubicBezTo>
                      <a:pt x="114564" y="0"/>
                      <a:pt x="137595" y="9540"/>
                      <a:pt x="154576" y="26521"/>
                    </a:cubicBezTo>
                    <a:cubicBezTo>
                      <a:pt x="171557" y="43502"/>
                      <a:pt x="181097" y="66534"/>
                      <a:pt x="181097" y="90549"/>
                    </a:cubicBezTo>
                    <a:lnTo>
                      <a:pt x="181097" y="1683051"/>
                    </a:lnTo>
                    <a:cubicBezTo>
                      <a:pt x="181097" y="1707066"/>
                      <a:pt x="171557" y="1730097"/>
                      <a:pt x="154576" y="1747079"/>
                    </a:cubicBezTo>
                    <a:cubicBezTo>
                      <a:pt x="137595" y="1764060"/>
                      <a:pt x="114564" y="1773600"/>
                      <a:pt x="90549" y="1773600"/>
                    </a:cubicBezTo>
                    <a:lnTo>
                      <a:pt x="90549" y="1773600"/>
                    </a:lnTo>
                    <a:cubicBezTo>
                      <a:pt x="66534" y="1773600"/>
                      <a:pt x="43502" y="1764060"/>
                      <a:pt x="26521" y="1747079"/>
                    </a:cubicBezTo>
                    <a:cubicBezTo>
                      <a:pt x="9540" y="1730097"/>
                      <a:pt x="0" y="1707066"/>
                      <a:pt x="0" y="1683051"/>
                    </a:cubicBezTo>
                    <a:lnTo>
                      <a:pt x="0" y="90549"/>
                    </a:lnTo>
                    <a:cubicBezTo>
                      <a:pt x="0" y="66534"/>
                      <a:pt x="9540" y="43502"/>
                      <a:pt x="26521" y="26521"/>
                    </a:cubicBezTo>
                    <a:cubicBezTo>
                      <a:pt x="43502" y="9540"/>
                      <a:pt x="66534" y="0"/>
                      <a:pt x="90549" y="0"/>
                    </a:cubicBezTo>
                    <a:close/>
                  </a:path>
                </a:pathLst>
              </a:custGeom>
              <a:solidFill>
                <a:srgbClr val="13538A"/>
              </a:solidFill>
            </p:spPr>
            <p:txBody>
              <a:bodyPr/>
              <a:lstStyle/>
              <a:p>
                <a:endParaRPr lang="tr-TR">
                  <a:solidFill>
                    <a:schemeClr val="bg1"/>
                  </a:solidFill>
                </a:endParaRPr>
              </a:p>
            </p:txBody>
          </p:sp>
          <p:sp>
            <p:nvSpPr>
              <p:cNvPr id="24" name="TextBox 24"/>
              <p:cNvSpPr txBox="1"/>
              <p:nvPr/>
            </p:nvSpPr>
            <p:spPr>
              <a:xfrm>
                <a:off x="0" y="-38100"/>
                <a:ext cx="181097" cy="1811700"/>
              </a:xfrm>
              <a:prstGeom prst="rect">
                <a:avLst/>
              </a:prstGeom>
            </p:spPr>
            <p:txBody>
              <a:bodyPr lIns="50800" tIns="50800" rIns="50800" bIns="50800" rtlCol="0" anchor="ctr"/>
              <a:lstStyle/>
              <a:p>
                <a:pPr algn="ctr">
                  <a:lnSpc>
                    <a:spcPts val="2901"/>
                  </a:lnSpc>
                </a:pPr>
                <a:endParaRPr>
                  <a:solidFill>
                    <a:schemeClr val="bg1"/>
                  </a:solidFill>
                </a:endParaRPr>
              </a:p>
            </p:txBody>
          </p:sp>
        </p:grpSp>
        <p:sp>
          <p:nvSpPr>
            <p:cNvPr id="25" name="TextBox 25"/>
            <p:cNvSpPr txBox="1"/>
            <p:nvPr/>
          </p:nvSpPr>
          <p:spPr>
            <a:xfrm>
              <a:off x="764728" y="233057"/>
              <a:ext cx="13571959" cy="1283335"/>
            </a:xfrm>
            <a:prstGeom prst="rect">
              <a:avLst/>
            </a:prstGeom>
          </p:spPr>
          <p:txBody>
            <a:bodyPr lIns="0" tIns="0" rIns="0" bIns="0" rtlCol="0" anchor="t">
              <a:spAutoFit/>
            </a:bodyPr>
            <a:lstStyle/>
            <a:p>
              <a:pPr marL="0" lvl="0" indent="0" algn="ctr">
                <a:lnSpc>
                  <a:spcPts val="3779"/>
                </a:lnSpc>
              </a:pPr>
              <a:r>
                <a:rPr lang="en-US" sz="2699" b="1" u="sng" dirty="0">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The Guardian </a:t>
              </a:r>
              <a:r>
                <a:rPr lang="en-US" sz="2699" b="1" u="sng" dirty="0" err="1">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gazetesinin</a:t>
              </a:r>
              <a:r>
                <a:rPr lang="en-US" sz="2699" b="1" u="sng" dirty="0">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 Türkiye </a:t>
              </a:r>
              <a:r>
                <a:rPr lang="en-US" sz="2699" b="1" u="sng" dirty="0" err="1">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Cumhurbaşkanlığı</a:t>
              </a:r>
              <a:r>
                <a:rPr lang="en-US" sz="2699" b="1" u="sng" dirty="0">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 </a:t>
              </a:r>
              <a:r>
                <a:rPr lang="en-US" sz="2699" b="1" u="sng" dirty="0" err="1">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seçimlerindeki</a:t>
              </a:r>
              <a:r>
                <a:rPr lang="en-US" sz="2699" b="1" u="sng" dirty="0">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 deepfake </a:t>
              </a:r>
              <a:r>
                <a:rPr lang="en-US" sz="2699" b="1" u="sng" dirty="0" err="1">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rPr>
                <a:t>haberi</a:t>
              </a:r>
              <a:endParaRPr lang="en-US" sz="2699" b="1" u="sng" dirty="0">
                <a:solidFill>
                  <a:schemeClr val="bg1"/>
                </a:solidFill>
                <a:latin typeface="Times New Roman Bold"/>
                <a:ea typeface="Times New Roman Bold"/>
                <a:cs typeface="Times New Roman Bold"/>
                <a:sym typeface="Times New Roman Bold"/>
                <a:hlinkClick r:id="rId5" tooltip="https://www.theguardian.com/world/2023/may/11/muharrem-ince-turkish-presidential-candidate-withdraws-alleged-sex-tape">
                  <a:extLst>
                    <a:ext uri="{A12FA001-AC4F-418D-AE19-62706E023703}">
                      <ahyp:hlinkClr xmlns:ahyp="http://schemas.microsoft.com/office/drawing/2018/hyperlinkcolor" val="tx"/>
                    </a:ext>
                  </a:extLst>
                </a:hlinkClick>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7CB2"/>
        </a:solidFill>
        <a:effectLst/>
      </p:bgPr>
    </p:bg>
    <p:spTree>
      <p:nvGrpSpPr>
        <p:cNvPr id="1" name=""/>
        <p:cNvGrpSpPr/>
        <p:nvPr/>
      </p:nvGrpSpPr>
      <p:grpSpPr>
        <a:xfrm>
          <a:off x="0" y="0"/>
          <a:ext cx="0" cy="0"/>
          <a:chOff x="0" y="0"/>
          <a:chExt cx="0" cy="0"/>
        </a:xfrm>
      </p:grpSpPr>
      <p:sp>
        <p:nvSpPr>
          <p:cNvPr id="2" name="Freeform 2"/>
          <p:cNvSpPr/>
          <p:nvPr/>
        </p:nvSpPr>
        <p:spPr>
          <a:xfrm rot="2473393" flipH="1" flipV="1">
            <a:off x="11273714" y="-636173"/>
            <a:ext cx="10307352" cy="3729387"/>
          </a:xfrm>
          <a:custGeom>
            <a:avLst/>
            <a:gdLst/>
            <a:ahLst/>
            <a:cxnLst/>
            <a:rect l="l" t="t" r="r" b="b"/>
            <a:pathLst>
              <a:path w="10307352" h="3729387">
                <a:moveTo>
                  <a:pt x="10307352" y="3729387"/>
                </a:moveTo>
                <a:lnTo>
                  <a:pt x="0" y="3729387"/>
                </a:lnTo>
                <a:lnTo>
                  <a:pt x="0" y="0"/>
                </a:lnTo>
                <a:lnTo>
                  <a:pt x="10307352" y="0"/>
                </a:lnTo>
                <a:lnTo>
                  <a:pt x="10307352" y="37293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rot="2344658">
            <a:off x="-1193350" y="5201676"/>
            <a:ext cx="5097162" cy="4114800"/>
          </a:xfrm>
          <a:custGeom>
            <a:avLst/>
            <a:gdLst/>
            <a:ahLst/>
            <a:cxnLst/>
            <a:rect l="l" t="t" r="r" b="b"/>
            <a:pathLst>
              <a:path w="5097162" h="4114800">
                <a:moveTo>
                  <a:pt x="0" y="0"/>
                </a:moveTo>
                <a:lnTo>
                  <a:pt x="5097162" y="0"/>
                </a:lnTo>
                <a:lnTo>
                  <a:pt x="509716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4" name="Freeform 4"/>
          <p:cNvSpPr/>
          <p:nvPr/>
        </p:nvSpPr>
        <p:spPr>
          <a:xfrm>
            <a:off x="14286210" y="6518176"/>
            <a:ext cx="2973090" cy="2740124"/>
          </a:xfrm>
          <a:custGeom>
            <a:avLst/>
            <a:gdLst/>
            <a:ahLst/>
            <a:cxnLst/>
            <a:rect l="l" t="t" r="r" b="b"/>
            <a:pathLst>
              <a:path w="2973090" h="2740124">
                <a:moveTo>
                  <a:pt x="0" y="0"/>
                </a:moveTo>
                <a:lnTo>
                  <a:pt x="2973090" y="0"/>
                </a:lnTo>
                <a:lnTo>
                  <a:pt x="2973090" y="2740124"/>
                </a:lnTo>
                <a:lnTo>
                  <a:pt x="0" y="2740124"/>
                </a:lnTo>
                <a:lnTo>
                  <a:pt x="0" y="0"/>
                </a:lnTo>
                <a:close/>
              </a:path>
            </a:pathLst>
          </a:custGeom>
          <a:blipFill>
            <a:blip r:embed="rId6"/>
            <a:stretch>
              <a:fillRect/>
            </a:stretch>
          </a:blipFill>
        </p:spPr>
        <p:txBody>
          <a:bodyPr/>
          <a:lstStyle/>
          <a:p>
            <a:endParaRPr lang="tr-TR"/>
          </a:p>
        </p:txBody>
      </p:sp>
      <p:sp>
        <p:nvSpPr>
          <p:cNvPr id="5" name="Freeform 5"/>
          <p:cNvSpPr/>
          <p:nvPr/>
        </p:nvSpPr>
        <p:spPr>
          <a:xfrm>
            <a:off x="-696933" y="-661794"/>
            <a:ext cx="3451265" cy="3923525"/>
          </a:xfrm>
          <a:custGeom>
            <a:avLst/>
            <a:gdLst/>
            <a:ahLst/>
            <a:cxnLst/>
            <a:rect l="l" t="t" r="r" b="b"/>
            <a:pathLst>
              <a:path w="3451265" h="3923525">
                <a:moveTo>
                  <a:pt x="0" y="0"/>
                </a:moveTo>
                <a:lnTo>
                  <a:pt x="3451266" y="0"/>
                </a:lnTo>
                <a:lnTo>
                  <a:pt x="3451266" y="3923524"/>
                </a:lnTo>
                <a:lnTo>
                  <a:pt x="0" y="3923524"/>
                </a:lnTo>
                <a:lnTo>
                  <a:pt x="0" y="0"/>
                </a:lnTo>
                <a:close/>
              </a:path>
            </a:pathLst>
          </a:custGeom>
          <a:blipFill>
            <a:blip r:embed="rId7"/>
            <a:stretch>
              <a:fillRect/>
            </a:stretch>
          </a:blipFill>
        </p:spPr>
        <p:txBody>
          <a:bodyPr/>
          <a:lstStyle/>
          <a:p>
            <a:endParaRPr lang="tr-TR"/>
          </a:p>
        </p:txBody>
      </p:sp>
      <p:sp>
        <p:nvSpPr>
          <p:cNvPr id="6" name="TextBox 6"/>
          <p:cNvSpPr txBox="1"/>
          <p:nvPr/>
        </p:nvSpPr>
        <p:spPr>
          <a:xfrm>
            <a:off x="2641413" y="1947226"/>
            <a:ext cx="13005173" cy="1577975"/>
          </a:xfrm>
          <a:prstGeom prst="rect">
            <a:avLst/>
          </a:prstGeom>
        </p:spPr>
        <p:txBody>
          <a:bodyPr lIns="0" tIns="0" rIns="0" bIns="0" rtlCol="0" anchor="t">
            <a:spAutoFit/>
          </a:bodyPr>
          <a:lstStyle/>
          <a:p>
            <a:pPr algn="ctr">
              <a:lnSpc>
                <a:spcPts val="10599"/>
              </a:lnSpc>
            </a:pPr>
            <a:r>
              <a:rPr lang="en-US" sz="9999">
                <a:solidFill>
                  <a:srgbClr val="5CE1E6"/>
                </a:solidFill>
                <a:latin typeface="Times New Roman"/>
                <a:ea typeface="Times New Roman"/>
                <a:cs typeface="Times New Roman"/>
                <a:sym typeface="Times New Roman"/>
              </a:rPr>
              <a:t>Dinlediğiniz  İçin</a:t>
            </a:r>
          </a:p>
        </p:txBody>
      </p:sp>
      <p:sp>
        <p:nvSpPr>
          <p:cNvPr id="7" name="TextBox 7"/>
          <p:cNvSpPr txBox="1"/>
          <p:nvPr/>
        </p:nvSpPr>
        <p:spPr>
          <a:xfrm>
            <a:off x="5386323" y="3565525"/>
            <a:ext cx="7515353" cy="1577975"/>
          </a:xfrm>
          <a:prstGeom prst="rect">
            <a:avLst/>
          </a:prstGeom>
        </p:spPr>
        <p:txBody>
          <a:bodyPr lIns="0" tIns="0" rIns="0" bIns="0" rtlCol="0" anchor="t">
            <a:spAutoFit/>
          </a:bodyPr>
          <a:lstStyle/>
          <a:p>
            <a:pPr algn="ctr">
              <a:lnSpc>
                <a:spcPts val="10599"/>
              </a:lnSpc>
            </a:pPr>
            <a:r>
              <a:rPr lang="en-US" sz="9999">
                <a:solidFill>
                  <a:srgbClr val="FFFFFF"/>
                </a:solidFill>
                <a:latin typeface="Times New Roman"/>
                <a:ea typeface="Times New Roman"/>
                <a:cs typeface="Times New Roman"/>
                <a:sym typeface="Times New Roman"/>
              </a:rPr>
              <a:t>Teşekkürler</a:t>
            </a:r>
          </a:p>
        </p:txBody>
      </p:sp>
      <p:sp>
        <p:nvSpPr>
          <p:cNvPr id="8" name="TextBox 8"/>
          <p:cNvSpPr txBox="1"/>
          <p:nvPr/>
        </p:nvSpPr>
        <p:spPr>
          <a:xfrm>
            <a:off x="3056039" y="9634057"/>
            <a:ext cx="13371351" cy="364744"/>
          </a:xfrm>
          <a:prstGeom prst="rect">
            <a:avLst/>
          </a:prstGeom>
        </p:spPr>
        <p:txBody>
          <a:bodyPr lIns="0" tIns="0" rIns="0" bIns="0" rtlCol="0" anchor="t">
            <a:spAutoFit/>
          </a:bodyPr>
          <a:lstStyle/>
          <a:p>
            <a:pPr algn="ctr">
              <a:lnSpc>
                <a:spcPts val="2438"/>
              </a:lnSpc>
            </a:pPr>
            <a:r>
              <a:rPr lang="en-US" sz="2300">
                <a:solidFill>
                  <a:srgbClr val="FFFFFF"/>
                </a:solidFill>
                <a:latin typeface="Times New Roman"/>
                <a:ea typeface="Times New Roman"/>
                <a:cs typeface="Times New Roman"/>
                <a:sym typeface="Times New Roman"/>
              </a:rPr>
              <a:t>Sunum içeriği, ek kaynaklar ve sorularınız için mail üzerinden ulaşabilirsiniz: sinem.sarak@std.yildiz.edu.tr</a:t>
            </a:r>
          </a:p>
        </p:txBody>
      </p:sp>
      <p:sp>
        <p:nvSpPr>
          <p:cNvPr id="9" name="TextBox 9"/>
          <p:cNvSpPr txBox="1"/>
          <p:nvPr/>
        </p:nvSpPr>
        <p:spPr>
          <a:xfrm>
            <a:off x="6100482" y="6734785"/>
            <a:ext cx="6087035" cy="1279412"/>
          </a:xfrm>
          <a:prstGeom prst="rect">
            <a:avLst/>
          </a:prstGeom>
        </p:spPr>
        <p:txBody>
          <a:bodyPr lIns="0" tIns="0" rIns="0" bIns="0" rtlCol="0" anchor="t">
            <a:spAutoFit/>
          </a:bodyPr>
          <a:lstStyle/>
          <a:p>
            <a:pPr algn="ctr">
              <a:lnSpc>
                <a:spcPts val="8585"/>
              </a:lnSpc>
            </a:pPr>
            <a:r>
              <a:rPr lang="en-US" sz="8099">
                <a:solidFill>
                  <a:srgbClr val="000000"/>
                </a:solidFill>
                <a:latin typeface="Times New Roman"/>
                <a:ea typeface="Times New Roman"/>
                <a:cs typeface="Times New Roman"/>
                <a:sym typeface="Times New Roman"/>
              </a:rPr>
              <a:t>Sorularınız?</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1852" y="1719471"/>
            <a:ext cx="526554" cy="909429"/>
            <a:chOff x="0" y="-49889"/>
            <a:chExt cx="119806" cy="206921"/>
          </a:xfrm>
        </p:grpSpPr>
        <p:sp>
          <p:nvSpPr>
            <p:cNvPr id="3" name="Freeform 3"/>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4" name="TextBox 4"/>
            <p:cNvSpPr txBox="1"/>
            <p:nvPr/>
          </p:nvSpPr>
          <p:spPr>
            <a:xfrm>
              <a:off x="0" y="-49889"/>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1</a:t>
              </a:r>
            </a:p>
          </p:txBody>
        </p:sp>
      </p:grpSp>
      <p:grpSp>
        <p:nvGrpSpPr>
          <p:cNvPr id="5" name="Group 5"/>
          <p:cNvGrpSpPr/>
          <p:nvPr/>
        </p:nvGrpSpPr>
        <p:grpSpPr>
          <a:xfrm>
            <a:off x="1641852" y="2405271"/>
            <a:ext cx="526554" cy="909429"/>
            <a:chOff x="0" y="-54396"/>
            <a:chExt cx="119806" cy="206921"/>
          </a:xfrm>
        </p:grpSpPr>
        <p:sp>
          <p:nvSpPr>
            <p:cNvPr id="6" name="Freeform 6"/>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7" name="TextBox 7"/>
            <p:cNvSpPr txBox="1"/>
            <p:nvPr/>
          </p:nvSpPr>
          <p:spPr>
            <a:xfrm>
              <a:off x="0" y="-54396"/>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2</a:t>
              </a:r>
            </a:p>
          </p:txBody>
        </p:sp>
      </p:grpSp>
      <p:grpSp>
        <p:nvGrpSpPr>
          <p:cNvPr id="8" name="Group 8"/>
          <p:cNvGrpSpPr/>
          <p:nvPr/>
        </p:nvGrpSpPr>
        <p:grpSpPr>
          <a:xfrm>
            <a:off x="1641852" y="3086100"/>
            <a:ext cx="526554" cy="909429"/>
            <a:chOff x="0" y="-60034"/>
            <a:chExt cx="119806" cy="206921"/>
          </a:xfrm>
        </p:grpSpPr>
        <p:sp>
          <p:nvSpPr>
            <p:cNvPr id="9" name="Freeform 9"/>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10" name="TextBox 10"/>
            <p:cNvSpPr txBox="1"/>
            <p:nvPr/>
          </p:nvSpPr>
          <p:spPr>
            <a:xfrm>
              <a:off x="0" y="-60034"/>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3</a:t>
              </a:r>
            </a:p>
          </p:txBody>
        </p:sp>
      </p:grpSp>
      <p:grpSp>
        <p:nvGrpSpPr>
          <p:cNvPr id="11" name="Group 11"/>
          <p:cNvGrpSpPr/>
          <p:nvPr/>
        </p:nvGrpSpPr>
        <p:grpSpPr>
          <a:xfrm>
            <a:off x="1641852" y="3853071"/>
            <a:ext cx="526554" cy="909429"/>
            <a:chOff x="0" y="-45732"/>
            <a:chExt cx="119806" cy="206921"/>
          </a:xfrm>
        </p:grpSpPr>
        <p:sp>
          <p:nvSpPr>
            <p:cNvPr id="12" name="Freeform 12"/>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13" name="TextBox 13"/>
            <p:cNvSpPr txBox="1"/>
            <p:nvPr/>
          </p:nvSpPr>
          <p:spPr>
            <a:xfrm>
              <a:off x="0" y="-45732"/>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4</a:t>
              </a:r>
            </a:p>
          </p:txBody>
        </p:sp>
      </p:grpSp>
      <p:grpSp>
        <p:nvGrpSpPr>
          <p:cNvPr id="14" name="Group 14"/>
          <p:cNvGrpSpPr/>
          <p:nvPr/>
        </p:nvGrpSpPr>
        <p:grpSpPr>
          <a:xfrm>
            <a:off x="1641852" y="4538597"/>
            <a:ext cx="533322" cy="909429"/>
            <a:chOff x="0" y="-49981"/>
            <a:chExt cx="121346" cy="206921"/>
          </a:xfrm>
        </p:grpSpPr>
        <p:sp>
          <p:nvSpPr>
            <p:cNvPr id="15" name="Freeform 15"/>
            <p:cNvSpPr/>
            <p:nvPr/>
          </p:nvSpPr>
          <p:spPr>
            <a:xfrm>
              <a:off x="0" y="1151"/>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16" name="TextBox 16"/>
            <p:cNvSpPr txBox="1"/>
            <p:nvPr/>
          </p:nvSpPr>
          <p:spPr>
            <a:xfrm>
              <a:off x="1540" y="-49981"/>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5</a:t>
              </a:r>
            </a:p>
          </p:txBody>
        </p:sp>
      </p:grpSp>
      <p:grpSp>
        <p:nvGrpSpPr>
          <p:cNvPr id="17" name="Group 17"/>
          <p:cNvGrpSpPr/>
          <p:nvPr/>
        </p:nvGrpSpPr>
        <p:grpSpPr>
          <a:xfrm>
            <a:off x="1641852" y="5758070"/>
            <a:ext cx="526554" cy="909429"/>
            <a:chOff x="0" y="-49773"/>
            <a:chExt cx="119806" cy="206921"/>
          </a:xfrm>
        </p:grpSpPr>
        <p:sp>
          <p:nvSpPr>
            <p:cNvPr id="18" name="Freeform 18"/>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19" name="TextBox 19"/>
            <p:cNvSpPr txBox="1"/>
            <p:nvPr/>
          </p:nvSpPr>
          <p:spPr>
            <a:xfrm>
              <a:off x="0" y="-49773"/>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6</a:t>
              </a:r>
            </a:p>
          </p:txBody>
        </p:sp>
      </p:grpSp>
      <p:grpSp>
        <p:nvGrpSpPr>
          <p:cNvPr id="20" name="Group 20"/>
          <p:cNvGrpSpPr/>
          <p:nvPr/>
        </p:nvGrpSpPr>
        <p:grpSpPr>
          <a:xfrm>
            <a:off x="1641852" y="6520071"/>
            <a:ext cx="526554" cy="909429"/>
            <a:chOff x="0" y="-51940"/>
            <a:chExt cx="119806" cy="206921"/>
          </a:xfrm>
        </p:grpSpPr>
        <p:sp>
          <p:nvSpPr>
            <p:cNvPr id="21" name="Freeform 21"/>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22" name="TextBox 22"/>
            <p:cNvSpPr txBox="1"/>
            <p:nvPr/>
          </p:nvSpPr>
          <p:spPr>
            <a:xfrm>
              <a:off x="0" y="-51940"/>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7</a:t>
              </a:r>
            </a:p>
          </p:txBody>
        </p:sp>
      </p:grpSp>
      <p:sp>
        <p:nvSpPr>
          <p:cNvPr id="23" name="Freeform 23"/>
          <p:cNvSpPr/>
          <p:nvPr/>
        </p:nvSpPr>
        <p:spPr>
          <a:xfrm>
            <a:off x="10050819" y="940756"/>
            <a:ext cx="8476683" cy="8473151"/>
          </a:xfrm>
          <a:custGeom>
            <a:avLst/>
            <a:gdLst/>
            <a:ahLst/>
            <a:cxnLst/>
            <a:rect l="l" t="t" r="r" b="b"/>
            <a:pathLst>
              <a:path w="8476683" h="8473151">
                <a:moveTo>
                  <a:pt x="0" y="0"/>
                </a:moveTo>
                <a:lnTo>
                  <a:pt x="8476683" y="0"/>
                </a:lnTo>
                <a:lnTo>
                  <a:pt x="8476683" y="8473151"/>
                </a:lnTo>
                <a:lnTo>
                  <a:pt x="0" y="8473151"/>
                </a:lnTo>
                <a:lnTo>
                  <a:pt x="0" y="0"/>
                </a:lnTo>
                <a:close/>
              </a:path>
            </a:pathLst>
          </a:custGeom>
          <a:blipFill>
            <a:blip r:embed="rId2"/>
            <a:stretch>
              <a:fillRect/>
            </a:stretch>
          </a:blipFill>
        </p:spPr>
        <p:txBody>
          <a:bodyPr/>
          <a:lstStyle/>
          <a:p>
            <a:endParaRPr lang="tr-TR"/>
          </a:p>
        </p:txBody>
      </p:sp>
      <p:grpSp>
        <p:nvGrpSpPr>
          <p:cNvPr id="24" name="Group 24"/>
          <p:cNvGrpSpPr/>
          <p:nvPr/>
        </p:nvGrpSpPr>
        <p:grpSpPr>
          <a:xfrm>
            <a:off x="13955786" y="-254854"/>
            <a:ext cx="4632524" cy="10815226"/>
            <a:chOff x="0" y="0"/>
            <a:chExt cx="1220089" cy="2848455"/>
          </a:xfrm>
        </p:grpSpPr>
        <p:sp>
          <p:nvSpPr>
            <p:cNvPr id="25" name="Freeform 25"/>
            <p:cNvSpPr/>
            <p:nvPr/>
          </p:nvSpPr>
          <p:spPr>
            <a:xfrm>
              <a:off x="0" y="0"/>
              <a:ext cx="1220089" cy="2848455"/>
            </a:xfrm>
            <a:custGeom>
              <a:avLst/>
              <a:gdLst/>
              <a:ahLst/>
              <a:cxnLst/>
              <a:rect l="l" t="t" r="r" b="b"/>
              <a:pathLst>
                <a:path w="1220089" h="2848455">
                  <a:moveTo>
                    <a:pt x="0" y="0"/>
                  </a:moveTo>
                  <a:lnTo>
                    <a:pt x="1220089" y="0"/>
                  </a:lnTo>
                  <a:lnTo>
                    <a:pt x="1220089" y="2848455"/>
                  </a:lnTo>
                  <a:lnTo>
                    <a:pt x="0" y="2848455"/>
                  </a:lnTo>
                  <a:close/>
                </a:path>
              </a:pathLst>
            </a:custGeom>
            <a:solidFill>
              <a:srgbClr val="19598D"/>
            </a:solidFill>
          </p:spPr>
          <p:txBody>
            <a:bodyPr/>
            <a:lstStyle/>
            <a:p>
              <a:endParaRPr lang="tr-TR"/>
            </a:p>
          </p:txBody>
        </p:sp>
        <p:sp>
          <p:nvSpPr>
            <p:cNvPr id="26" name="TextBox 26"/>
            <p:cNvSpPr txBox="1"/>
            <p:nvPr/>
          </p:nvSpPr>
          <p:spPr>
            <a:xfrm>
              <a:off x="0" y="-76200"/>
              <a:ext cx="1220089" cy="292465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0781331" y="1635671"/>
            <a:ext cx="7015658" cy="7015658"/>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377C"/>
            </a:solidFill>
            <a:ln cap="sq">
              <a:noFill/>
              <a:prstDash val="solid"/>
              <a:miter/>
            </a:ln>
          </p:spPr>
          <p:txBody>
            <a:bodyPr/>
            <a:lstStyle/>
            <a:p>
              <a:endParaRPr lang="tr-TR"/>
            </a:p>
          </p:txBody>
        </p:sp>
        <p:sp>
          <p:nvSpPr>
            <p:cNvPr id="29" name="TextBox 29"/>
            <p:cNvSpPr txBox="1"/>
            <p:nvPr/>
          </p:nvSpPr>
          <p:spPr>
            <a:xfrm>
              <a:off x="76200" y="-9525"/>
              <a:ext cx="660400" cy="746125"/>
            </a:xfrm>
            <a:prstGeom prst="rect">
              <a:avLst/>
            </a:prstGeom>
          </p:spPr>
          <p:txBody>
            <a:bodyPr lIns="50800" tIns="50800" rIns="50800" bIns="50800" rtlCol="0" anchor="ctr"/>
            <a:lstStyle/>
            <a:p>
              <a:pPr marL="0" lvl="0" indent="0" algn="ctr">
                <a:lnSpc>
                  <a:spcPts val="3079"/>
                </a:lnSpc>
                <a:spcBef>
                  <a:spcPct val="0"/>
                </a:spcBef>
              </a:pPr>
              <a:endParaRPr/>
            </a:p>
          </p:txBody>
        </p:sp>
      </p:grpSp>
      <p:grpSp>
        <p:nvGrpSpPr>
          <p:cNvPr id="30" name="Group 30"/>
          <p:cNvGrpSpPr/>
          <p:nvPr/>
        </p:nvGrpSpPr>
        <p:grpSpPr>
          <a:xfrm>
            <a:off x="10781331" y="1587097"/>
            <a:ext cx="7045278" cy="7045250"/>
            <a:chOff x="0" y="0"/>
            <a:chExt cx="6350000" cy="6349975"/>
          </a:xfrm>
        </p:grpSpPr>
        <p:sp>
          <p:nvSpPr>
            <p:cNvPr id="31" name="Freeform 3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txBody>
            <a:bodyPr/>
            <a:lstStyle/>
            <a:p>
              <a:endParaRPr lang="tr-TR"/>
            </a:p>
          </p:txBody>
        </p:sp>
      </p:grpSp>
      <p:sp>
        <p:nvSpPr>
          <p:cNvPr id="32" name="Freeform 32"/>
          <p:cNvSpPr/>
          <p:nvPr/>
        </p:nvSpPr>
        <p:spPr>
          <a:xfrm rot="-5400000">
            <a:off x="12399721" y="3265440"/>
            <a:ext cx="7715094" cy="3707614"/>
          </a:xfrm>
          <a:custGeom>
            <a:avLst/>
            <a:gdLst/>
            <a:ahLst/>
            <a:cxnLst/>
            <a:rect l="l" t="t" r="r" b="b"/>
            <a:pathLst>
              <a:path w="7715094" h="370761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t="-5935"/>
            </a:stretch>
          </a:blipFill>
        </p:spPr>
        <p:txBody>
          <a:bodyPr/>
          <a:lstStyle/>
          <a:p>
            <a:endParaRPr lang="tr-TR"/>
          </a:p>
        </p:txBody>
      </p:sp>
      <p:grpSp>
        <p:nvGrpSpPr>
          <p:cNvPr id="33" name="Group 33"/>
          <p:cNvGrpSpPr/>
          <p:nvPr/>
        </p:nvGrpSpPr>
        <p:grpSpPr>
          <a:xfrm>
            <a:off x="1641852" y="7434471"/>
            <a:ext cx="526554" cy="909429"/>
            <a:chOff x="0" y="-47899"/>
            <a:chExt cx="119806" cy="206921"/>
          </a:xfrm>
        </p:grpSpPr>
        <p:sp>
          <p:nvSpPr>
            <p:cNvPr id="34" name="Freeform 34"/>
            <p:cNvSpPr/>
            <p:nvPr/>
          </p:nvSpPr>
          <p:spPr>
            <a:xfrm>
              <a:off x="0" y="0"/>
              <a:ext cx="119806" cy="121196"/>
            </a:xfrm>
            <a:custGeom>
              <a:avLst/>
              <a:gdLst/>
              <a:ahLst/>
              <a:cxnLst/>
              <a:rect l="l" t="t" r="r" b="b"/>
              <a:pathLst>
                <a:path w="119806" h="121196">
                  <a:moveTo>
                    <a:pt x="0" y="0"/>
                  </a:moveTo>
                  <a:lnTo>
                    <a:pt x="119806" y="0"/>
                  </a:lnTo>
                  <a:lnTo>
                    <a:pt x="119806" y="121196"/>
                  </a:lnTo>
                  <a:lnTo>
                    <a:pt x="0" y="121196"/>
                  </a:lnTo>
                  <a:close/>
                </a:path>
              </a:pathLst>
            </a:custGeom>
            <a:solidFill>
              <a:srgbClr val="19598D"/>
            </a:solidFill>
          </p:spPr>
          <p:txBody>
            <a:bodyPr/>
            <a:lstStyle/>
            <a:p>
              <a:endParaRPr lang="tr-TR"/>
            </a:p>
          </p:txBody>
        </p:sp>
        <p:sp>
          <p:nvSpPr>
            <p:cNvPr id="35" name="TextBox 35"/>
            <p:cNvSpPr txBox="1"/>
            <p:nvPr/>
          </p:nvSpPr>
          <p:spPr>
            <a:xfrm>
              <a:off x="0" y="-47899"/>
              <a:ext cx="119806" cy="206921"/>
            </a:xfrm>
            <a:prstGeom prst="rect">
              <a:avLst/>
            </a:prstGeom>
          </p:spPr>
          <p:txBody>
            <a:bodyPr lIns="50800" tIns="50800" rIns="50800" bIns="50800" rtlCol="0" anchor="ctr"/>
            <a:lstStyle/>
            <a:p>
              <a:pPr algn="ctr">
                <a:lnSpc>
                  <a:spcPts val="3079"/>
                </a:lnSpc>
              </a:pPr>
              <a:r>
                <a:rPr lang="en-US" sz="2199" spc="65" dirty="0">
                  <a:solidFill>
                    <a:srgbClr val="FFFFFF"/>
                  </a:solidFill>
                  <a:latin typeface="Times New Roman"/>
                  <a:ea typeface="Times New Roman"/>
                  <a:cs typeface="Times New Roman"/>
                  <a:sym typeface="Times New Roman"/>
                </a:rPr>
                <a:t>Ek</a:t>
              </a:r>
            </a:p>
          </p:txBody>
        </p:sp>
      </p:grpSp>
      <p:sp>
        <p:nvSpPr>
          <p:cNvPr id="36" name="TextBox 36"/>
          <p:cNvSpPr txBox="1"/>
          <p:nvPr/>
        </p:nvSpPr>
        <p:spPr>
          <a:xfrm>
            <a:off x="2258712" y="1857854"/>
            <a:ext cx="4853876" cy="1165725"/>
          </a:xfrm>
          <a:prstGeom prst="rect">
            <a:avLst/>
          </a:prstGeom>
        </p:spPr>
        <p:txBody>
          <a:bodyPr lIns="0" tIns="0" rIns="0" bIns="0" rtlCol="0" anchor="t">
            <a:spAutoFit/>
          </a:bodyPr>
          <a:lstStyle/>
          <a:p>
            <a:pPr algn="l">
              <a:lnSpc>
                <a:spcPts val="4468"/>
              </a:lnSpc>
            </a:pPr>
            <a:r>
              <a:rPr lang="en-US" sz="3191" spc="95">
                <a:solidFill>
                  <a:srgbClr val="19598D"/>
                </a:solidFill>
                <a:latin typeface="Times New Roman"/>
                <a:ea typeface="Times New Roman"/>
                <a:cs typeface="Times New Roman"/>
                <a:sym typeface="Times New Roman"/>
              </a:rPr>
              <a:t>Deepfake Nedir?</a:t>
            </a:r>
          </a:p>
          <a:p>
            <a:pPr marL="0" lvl="0" indent="0" algn="l">
              <a:lnSpc>
                <a:spcPts val="4468"/>
              </a:lnSpc>
            </a:pPr>
            <a:endParaRPr lang="en-US" sz="3191" spc="95">
              <a:solidFill>
                <a:srgbClr val="19598D"/>
              </a:solidFill>
              <a:latin typeface="Times New Roman"/>
              <a:ea typeface="Times New Roman"/>
              <a:cs typeface="Times New Roman"/>
              <a:sym typeface="Times New Roman"/>
            </a:endParaRPr>
          </a:p>
        </p:txBody>
      </p:sp>
      <p:sp>
        <p:nvSpPr>
          <p:cNvPr id="37" name="TextBox 37"/>
          <p:cNvSpPr txBox="1"/>
          <p:nvPr/>
        </p:nvSpPr>
        <p:spPr>
          <a:xfrm>
            <a:off x="2258712" y="2553345"/>
            <a:ext cx="8746448" cy="638636"/>
          </a:xfrm>
          <a:prstGeom prst="rect">
            <a:avLst/>
          </a:prstGeom>
        </p:spPr>
        <p:txBody>
          <a:bodyPr lIns="0" tIns="0" rIns="0" bIns="0" rtlCol="0" anchor="t">
            <a:spAutoFit/>
          </a:bodyPr>
          <a:lstStyle/>
          <a:p>
            <a:pPr marL="0" lvl="0" indent="0" algn="l">
              <a:lnSpc>
                <a:spcPts val="4699"/>
              </a:lnSpc>
            </a:pPr>
            <a:r>
              <a:rPr lang="en-US" sz="3356" spc="100">
                <a:solidFill>
                  <a:srgbClr val="19598D"/>
                </a:solidFill>
                <a:latin typeface="Times New Roman"/>
                <a:ea typeface="Times New Roman"/>
                <a:cs typeface="Times New Roman"/>
                <a:sym typeface="Times New Roman"/>
              </a:rPr>
              <a:t>Deepfake’in Temel Çalışma Mekanizması</a:t>
            </a:r>
          </a:p>
        </p:txBody>
      </p:sp>
      <p:sp>
        <p:nvSpPr>
          <p:cNvPr id="38" name="TextBox 38"/>
          <p:cNvSpPr txBox="1"/>
          <p:nvPr/>
        </p:nvSpPr>
        <p:spPr>
          <a:xfrm>
            <a:off x="2268237" y="3994705"/>
            <a:ext cx="6880892" cy="638636"/>
          </a:xfrm>
          <a:prstGeom prst="rect">
            <a:avLst/>
          </a:prstGeom>
        </p:spPr>
        <p:txBody>
          <a:bodyPr lIns="0" tIns="0" rIns="0" bIns="0" rtlCol="0" anchor="t">
            <a:spAutoFit/>
          </a:bodyPr>
          <a:lstStyle/>
          <a:p>
            <a:pPr marL="0" lvl="0" indent="0" algn="l">
              <a:lnSpc>
                <a:spcPts val="4699"/>
              </a:lnSpc>
            </a:pPr>
            <a:r>
              <a:rPr lang="en-US" sz="3356" spc="100">
                <a:solidFill>
                  <a:srgbClr val="19598D"/>
                </a:solidFill>
                <a:latin typeface="Times New Roman"/>
                <a:ea typeface="Times New Roman"/>
                <a:cs typeface="Times New Roman"/>
                <a:sym typeface="Times New Roman"/>
              </a:rPr>
              <a:t>Deepfake’in Etik Dışı Kullanımları</a:t>
            </a:r>
          </a:p>
        </p:txBody>
      </p:sp>
      <p:sp>
        <p:nvSpPr>
          <p:cNvPr id="39" name="TextBox 39"/>
          <p:cNvSpPr txBox="1"/>
          <p:nvPr/>
        </p:nvSpPr>
        <p:spPr>
          <a:xfrm>
            <a:off x="2258712" y="3270345"/>
            <a:ext cx="6880892" cy="638636"/>
          </a:xfrm>
          <a:prstGeom prst="rect">
            <a:avLst/>
          </a:prstGeom>
        </p:spPr>
        <p:txBody>
          <a:bodyPr lIns="0" tIns="0" rIns="0" bIns="0" rtlCol="0" anchor="t">
            <a:spAutoFit/>
          </a:bodyPr>
          <a:lstStyle/>
          <a:p>
            <a:pPr marL="0" lvl="0" indent="0" algn="l">
              <a:lnSpc>
                <a:spcPts val="4699"/>
              </a:lnSpc>
            </a:pPr>
            <a:r>
              <a:rPr lang="en-US" sz="3356" spc="100">
                <a:solidFill>
                  <a:srgbClr val="19598D"/>
                </a:solidFill>
                <a:latin typeface="Times New Roman"/>
                <a:ea typeface="Times New Roman"/>
                <a:cs typeface="Times New Roman"/>
                <a:sym typeface="Times New Roman"/>
              </a:rPr>
              <a:t>Deepfake’in Olumlu Kullanımları</a:t>
            </a:r>
          </a:p>
        </p:txBody>
      </p:sp>
      <p:sp>
        <p:nvSpPr>
          <p:cNvPr id="40" name="TextBox 40"/>
          <p:cNvSpPr txBox="1"/>
          <p:nvPr/>
        </p:nvSpPr>
        <p:spPr>
          <a:xfrm>
            <a:off x="2268237" y="4680966"/>
            <a:ext cx="9136684" cy="1229186"/>
          </a:xfrm>
          <a:prstGeom prst="rect">
            <a:avLst/>
          </a:prstGeom>
        </p:spPr>
        <p:txBody>
          <a:bodyPr lIns="0" tIns="0" rIns="0" bIns="0" rtlCol="0" anchor="t">
            <a:spAutoFit/>
          </a:bodyPr>
          <a:lstStyle/>
          <a:p>
            <a:pPr marL="0" lvl="0" indent="0" algn="l">
              <a:lnSpc>
                <a:spcPts val="4699"/>
              </a:lnSpc>
            </a:pPr>
            <a:r>
              <a:rPr lang="en-US" sz="3356" spc="100" dirty="0" err="1">
                <a:solidFill>
                  <a:srgbClr val="19598D"/>
                </a:solidFill>
                <a:latin typeface="Times New Roman"/>
                <a:ea typeface="Times New Roman"/>
                <a:cs typeface="Times New Roman"/>
                <a:sym typeface="Times New Roman"/>
              </a:rPr>
              <a:t>Deepfake’in</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Bireyler</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ve</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Toplum</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Üzerindeki</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Etkileri</a:t>
            </a:r>
            <a:endParaRPr lang="en-US" sz="3356" spc="100" dirty="0">
              <a:solidFill>
                <a:srgbClr val="19598D"/>
              </a:solidFill>
              <a:latin typeface="Times New Roman"/>
              <a:ea typeface="Times New Roman"/>
              <a:cs typeface="Times New Roman"/>
              <a:sym typeface="Times New Roman"/>
            </a:endParaRPr>
          </a:p>
        </p:txBody>
      </p:sp>
      <p:sp>
        <p:nvSpPr>
          <p:cNvPr id="41" name="TextBox 41"/>
          <p:cNvSpPr txBox="1"/>
          <p:nvPr/>
        </p:nvSpPr>
        <p:spPr>
          <a:xfrm>
            <a:off x="1640045" y="628367"/>
            <a:ext cx="8815032" cy="1038225"/>
          </a:xfrm>
          <a:prstGeom prst="rect">
            <a:avLst/>
          </a:prstGeom>
        </p:spPr>
        <p:txBody>
          <a:bodyPr lIns="0" tIns="0" rIns="0" bIns="0" rtlCol="0" anchor="t">
            <a:spAutoFit/>
          </a:bodyPr>
          <a:lstStyle/>
          <a:p>
            <a:pPr marL="0" lvl="0" indent="0" algn="l">
              <a:lnSpc>
                <a:spcPts val="7200"/>
              </a:lnSpc>
              <a:spcBef>
                <a:spcPct val="0"/>
              </a:spcBef>
            </a:pPr>
            <a:r>
              <a:rPr lang="en-US" sz="6000" b="1" spc="216">
                <a:solidFill>
                  <a:srgbClr val="19598D"/>
                </a:solidFill>
                <a:latin typeface="Times New Roman Bold"/>
                <a:ea typeface="Times New Roman Bold"/>
                <a:cs typeface="Times New Roman Bold"/>
                <a:sym typeface="Times New Roman Bold"/>
              </a:rPr>
              <a:t>Sunum Akışı</a:t>
            </a:r>
          </a:p>
        </p:txBody>
      </p:sp>
      <p:sp>
        <p:nvSpPr>
          <p:cNvPr id="42" name="TextBox 42"/>
          <p:cNvSpPr txBox="1"/>
          <p:nvPr/>
        </p:nvSpPr>
        <p:spPr>
          <a:xfrm>
            <a:off x="2265578" y="6743700"/>
            <a:ext cx="7510158" cy="638636"/>
          </a:xfrm>
          <a:prstGeom prst="rect">
            <a:avLst/>
          </a:prstGeom>
        </p:spPr>
        <p:txBody>
          <a:bodyPr lIns="0" tIns="0" rIns="0" bIns="0" rtlCol="0" anchor="t">
            <a:spAutoFit/>
          </a:bodyPr>
          <a:lstStyle/>
          <a:p>
            <a:pPr marL="0" lvl="0" indent="0" algn="l">
              <a:lnSpc>
                <a:spcPts val="4699"/>
              </a:lnSpc>
            </a:pPr>
            <a:r>
              <a:rPr lang="en-US" sz="3356" spc="100" dirty="0" err="1">
                <a:solidFill>
                  <a:srgbClr val="19598D"/>
                </a:solidFill>
                <a:latin typeface="Times New Roman"/>
                <a:ea typeface="Times New Roman"/>
                <a:cs typeface="Times New Roman"/>
                <a:sym typeface="Times New Roman"/>
              </a:rPr>
              <a:t>Sonuç</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ve</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Öneriler</a:t>
            </a:r>
            <a:endParaRPr lang="en-US" sz="3356" spc="100" dirty="0">
              <a:solidFill>
                <a:srgbClr val="19598D"/>
              </a:solidFill>
              <a:latin typeface="Times New Roman"/>
              <a:ea typeface="Times New Roman"/>
              <a:cs typeface="Times New Roman"/>
              <a:sym typeface="Times New Roman"/>
            </a:endParaRPr>
          </a:p>
        </p:txBody>
      </p:sp>
      <p:sp>
        <p:nvSpPr>
          <p:cNvPr id="43" name="TextBox 43"/>
          <p:cNvSpPr txBox="1"/>
          <p:nvPr/>
        </p:nvSpPr>
        <p:spPr>
          <a:xfrm>
            <a:off x="2258712" y="7629064"/>
            <a:ext cx="7510158" cy="638636"/>
          </a:xfrm>
          <a:prstGeom prst="rect">
            <a:avLst/>
          </a:prstGeom>
        </p:spPr>
        <p:txBody>
          <a:bodyPr lIns="0" tIns="0" rIns="0" bIns="0" rtlCol="0" anchor="t">
            <a:spAutoFit/>
          </a:bodyPr>
          <a:lstStyle/>
          <a:p>
            <a:pPr marL="0" lvl="0" indent="0" algn="l">
              <a:lnSpc>
                <a:spcPts val="4699"/>
              </a:lnSpc>
            </a:pPr>
            <a:r>
              <a:rPr lang="en-US" sz="3356" spc="100" dirty="0" err="1">
                <a:solidFill>
                  <a:srgbClr val="19598D"/>
                </a:solidFill>
                <a:latin typeface="Times New Roman"/>
                <a:ea typeface="Times New Roman"/>
                <a:cs typeface="Times New Roman"/>
                <a:sym typeface="Times New Roman"/>
              </a:rPr>
              <a:t>Meraklısına</a:t>
            </a:r>
            <a:r>
              <a:rPr lang="en-US" sz="3356" spc="100" dirty="0">
                <a:solidFill>
                  <a:srgbClr val="19598D"/>
                </a:solidFill>
                <a:latin typeface="Times New Roman"/>
                <a:ea typeface="Times New Roman"/>
                <a:cs typeface="Times New Roman"/>
                <a:sym typeface="Times New Roman"/>
              </a:rPr>
              <a:t> Okuma </a:t>
            </a:r>
            <a:r>
              <a:rPr lang="en-US" sz="3356" spc="100" dirty="0" err="1">
                <a:solidFill>
                  <a:srgbClr val="19598D"/>
                </a:solidFill>
                <a:latin typeface="Times New Roman"/>
                <a:ea typeface="Times New Roman"/>
                <a:cs typeface="Times New Roman"/>
                <a:sym typeface="Times New Roman"/>
              </a:rPr>
              <a:t>Önerileri</a:t>
            </a:r>
            <a:endParaRPr lang="en-US" sz="3356" spc="100" dirty="0">
              <a:solidFill>
                <a:srgbClr val="19598D"/>
              </a:solidFill>
              <a:latin typeface="Times New Roman"/>
              <a:ea typeface="Times New Roman"/>
              <a:cs typeface="Times New Roman"/>
              <a:sym typeface="Times New Roman"/>
            </a:endParaRPr>
          </a:p>
        </p:txBody>
      </p:sp>
      <p:sp>
        <p:nvSpPr>
          <p:cNvPr id="44" name="TextBox 44"/>
          <p:cNvSpPr txBox="1"/>
          <p:nvPr/>
        </p:nvSpPr>
        <p:spPr>
          <a:xfrm>
            <a:off x="2299369" y="5961585"/>
            <a:ext cx="7510158" cy="638636"/>
          </a:xfrm>
          <a:prstGeom prst="rect">
            <a:avLst/>
          </a:prstGeom>
        </p:spPr>
        <p:txBody>
          <a:bodyPr lIns="0" tIns="0" rIns="0" bIns="0" rtlCol="0" anchor="t">
            <a:spAutoFit/>
          </a:bodyPr>
          <a:lstStyle/>
          <a:p>
            <a:pPr marL="0" lvl="0" indent="0" algn="l">
              <a:lnSpc>
                <a:spcPts val="4699"/>
              </a:lnSpc>
            </a:pPr>
            <a:r>
              <a:rPr lang="en-US" sz="3356" spc="100" dirty="0" err="1">
                <a:solidFill>
                  <a:srgbClr val="19598D"/>
                </a:solidFill>
                <a:latin typeface="Times New Roman"/>
                <a:ea typeface="Times New Roman"/>
                <a:cs typeface="Times New Roman"/>
                <a:sym typeface="Times New Roman"/>
              </a:rPr>
              <a:t>Nasıl</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Önlemler</a:t>
            </a:r>
            <a:r>
              <a:rPr lang="en-US" sz="3356" spc="100" dirty="0">
                <a:solidFill>
                  <a:srgbClr val="19598D"/>
                </a:solidFill>
                <a:latin typeface="Times New Roman"/>
                <a:ea typeface="Times New Roman"/>
                <a:cs typeface="Times New Roman"/>
                <a:sym typeface="Times New Roman"/>
              </a:rPr>
              <a:t> </a:t>
            </a:r>
            <a:r>
              <a:rPr lang="en-US" sz="3356" spc="100" dirty="0" err="1">
                <a:solidFill>
                  <a:srgbClr val="19598D"/>
                </a:solidFill>
                <a:latin typeface="Times New Roman"/>
                <a:ea typeface="Times New Roman"/>
                <a:cs typeface="Times New Roman"/>
                <a:sym typeface="Times New Roman"/>
              </a:rPr>
              <a:t>Almalıyız</a:t>
            </a:r>
            <a:r>
              <a:rPr lang="en-US" sz="3356" spc="100" dirty="0">
                <a:solidFill>
                  <a:srgbClr val="19598D"/>
                </a:solidFill>
                <a:latin typeface="Times New Roman"/>
                <a:ea typeface="Times New Roman"/>
                <a:cs typeface="Times New Roman"/>
                <a:sym typeface="Times New Roman"/>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330967" y="-1553833"/>
            <a:ext cx="17626066" cy="2658733"/>
            <a:chOff x="0" y="0"/>
            <a:chExt cx="4563075" cy="688299"/>
          </a:xfrm>
        </p:grpSpPr>
        <p:sp>
          <p:nvSpPr>
            <p:cNvPr id="10" name="Freeform 10"/>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19598D"/>
            </a:solidFill>
          </p:spPr>
          <p:txBody>
            <a:bodyPr/>
            <a:lstStyle/>
            <a:p>
              <a:endParaRPr lang="tr-TR"/>
            </a:p>
          </p:txBody>
        </p:sp>
        <p:sp>
          <p:nvSpPr>
            <p:cNvPr id="11" name="TextBox 11"/>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2" name="AutoShape 2"/>
          <p:cNvSpPr/>
          <p:nvPr/>
        </p:nvSpPr>
        <p:spPr>
          <a:xfrm>
            <a:off x="330967" y="9717494"/>
            <a:ext cx="18852841" cy="0"/>
          </a:xfrm>
          <a:prstGeom prst="line">
            <a:avLst/>
          </a:prstGeom>
          <a:ln w="28575" cap="rnd">
            <a:solidFill>
              <a:srgbClr val="D9D9D9"/>
            </a:solidFill>
            <a:prstDash val="solid"/>
            <a:headEnd type="none" w="sm" len="sm"/>
            <a:tailEnd type="none" w="sm" len="sm"/>
          </a:ln>
        </p:spPr>
        <p:txBody>
          <a:bodyPr/>
          <a:lstStyle/>
          <a:p>
            <a:endParaRPr lang="tr-TR"/>
          </a:p>
        </p:txBody>
      </p:sp>
      <p:sp>
        <p:nvSpPr>
          <p:cNvPr id="5" name="Freeform 5"/>
          <p:cNvSpPr/>
          <p:nvPr/>
        </p:nvSpPr>
        <p:spPr>
          <a:xfrm rot="-5400000">
            <a:off x="16731762" y="1644161"/>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6" name="AutoShape 6"/>
          <p:cNvSpPr/>
          <p:nvPr/>
        </p:nvSpPr>
        <p:spPr>
          <a:xfrm rot="-5400000">
            <a:off x="15939739" y="3838959"/>
            <a:ext cx="2456682" cy="0"/>
          </a:xfrm>
          <a:prstGeom prst="line">
            <a:avLst/>
          </a:prstGeom>
          <a:ln w="28575" cap="rnd">
            <a:solidFill>
              <a:srgbClr val="D9D9D9"/>
            </a:solidFill>
            <a:prstDash val="solid"/>
            <a:headEnd type="none" w="sm" len="sm"/>
            <a:tailEnd type="none" w="sm" len="sm"/>
          </a:ln>
        </p:spPr>
        <p:txBody>
          <a:bodyPr/>
          <a:lstStyle/>
          <a:p>
            <a:endParaRPr lang="tr-TR"/>
          </a:p>
        </p:txBody>
      </p:sp>
      <p:sp>
        <p:nvSpPr>
          <p:cNvPr id="7" name="TextBox 7"/>
          <p:cNvSpPr txBox="1"/>
          <p:nvPr/>
        </p:nvSpPr>
        <p:spPr>
          <a:xfrm>
            <a:off x="5752491" y="82836"/>
            <a:ext cx="8009792" cy="798680"/>
          </a:xfrm>
          <a:prstGeom prst="rect">
            <a:avLst/>
          </a:prstGeom>
        </p:spPr>
        <p:txBody>
          <a:bodyPr lIns="0" tIns="0" rIns="0" bIns="0" rtlCol="0" anchor="t">
            <a:spAutoFit/>
          </a:bodyPr>
          <a:lstStyle/>
          <a:p>
            <a:pPr algn="l">
              <a:lnSpc>
                <a:spcPts val="6000"/>
              </a:lnSpc>
              <a:spcBef>
                <a:spcPct val="0"/>
              </a:spcBef>
            </a:pPr>
            <a:r>
              <a:rPr lang="en-US" sz="6000" b="1" dirty="0">
                <a:solidFill>
                  <a:schemeClr val="bg1"/>
                </a:solidFill>
                <a:latin typeface="Times New Roman Ultra-Bold"/>
                <a:ea typeface="Times New Roman Ultra-Bold"/>
                <a:cs typeface="Times New Roman Ultra-Bold"/>
                <a:sym typeface="Times New Roman Ultra-Bold"/>
              </a:rPr>
              <a:t>Deepfake </a:t>
            </a:r>
            <a:r>
              <a:rPr lang="en-US" sz="6000" b="1" dirty="0" err="1">
                <a:solidFill>
                  <a:schemeClr val="bg1"/>
                </a:solidFill>
                <a:latin typeface="Times New Roman Ultra-Bold"/>
                <a:ea typeface="Times New Roman Ultra-Bold"/>
                <a:cs typeface="Times New Roman Ultra-Bold"/>
                <a:sym typeface="Times New Roman Ultra-Bold"/>
              </a:rPr>
              <a:t>Nedir</a:t>
            </a:r>
            <a:r>
              <a:rPr lang="en-US" sz="6000" b="1" dirty="0">
                <a:solidFill>
                  <a:schemeClr val="bg1"/>
                </a:solidFill>
                <a:latin typeface="Times New Roman Ultra-Bold"/>
                <a:ea typeface="Times New Roman Ultra-Bold"/>
                <a:cs typeface="Times New Roman Ultra-Bold"/>
                <a:sym typeface="Times New Roman Ultra-Bold"/>
              </a:rPr>
              <a:t>?</a:t>
            </a:r>
          </a:p>
        </p:txBody>
      </p:sp>
      <p:pic>
        <p:nvPicPr>
          <p:cNvPr id="4" name="İsimsiz video ‐ Clipchamp ile yapıldı (2) (1)">
            <a:hlinkClick r:id="" action="ppaction://media"/>
            <a:extLst>
              <a:ext uri="{FF2B5EF4-FFF2-40B4-BE49-F238E27FC236}">
                <a16:creationId xmlns:a16="http://schemas.microsoft.com/office/drawing/2014/main" id="{42391B4F-9FF4-7E87-43E6-454C08D66D2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40789" y="1265945"/>
            <a:ext cx="14606421" cy="8228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330967" y="-1553833"/>
            <a:ext cx="17626066" cy="2658733"/>
            <a:chOff x="0" y="0"/>
            <a:chExt cx="4563075" cy="688299"/>
          </a:xfrm>
        </p:grpSpPr>
        <p:sp>
          <p:nvSpPr>
            <p:cNvPr id="10" name="Freeform 10"/>
            <p:cNvSpPr/>
            <p:nvPr/>
          </p:nvSpPr>
          <p:spPr>
            <a:xfrm>
              <a:off x="0" y="0"/>
              <a:ext cx="4563075" cy="688299"/>
            </a:xfrm>
            <a:custGeom>
              <a:avLst/>
              <a:gdLst/>
              <a:ahLst/>
              <a:cxnLst/>
              <a:rect l="l" t="t" r="r" b="b"/>
              <a:pathLst>
                <a:path w="4563075" h="688299">
                  <a:moveTo>
                    <a:pt x="4563075" y="344149"/>
                  </a:moveTo>
                  <a:lnTo>
                    <a:pt x="4359875" y="688299"/>
                  </a:lnTo>
                  <a:lnTo>
                    <a:pt x="203200" y="688299"/>
                  </a:lnTo>
                  <a:lnTo>
                    <a:pt x="0" y="344149"/>
                  </a:lnTo>
                  <a:lnTo>
                    <a:pt x="203200" y="0"/>
                  </a:lnTo>
                  <a:lnTo>
                    <a:pt x="4359875" y="0"/>
                  </a:lnTo>
                  <a:lnTo>
                    <a:pt x="4563075" y="344149"/>
                  </a:lnTo>
                  <a:close/>
                </a:path>
              </a:pathLst>
            </a:custGeom>
            <a:solidFill>
              <a:srgbClr val="19598D"/>
            </a:solidFill>
          </p:spPr>
          <p:txBody>
            <a:bodyPr/>
            <a:lstStyle/>
            <a:p>
              <a:endParaRPr lang="tr-TR"/>
            </a:p>
          </p:txBody>
        </p:sp>
        <p:sp>
          <p:nvSpPr>
            <p:cNvPr id="11" name="TextBox 11"/>
            <p:cNvSpPr txBox="1"/>
            <p:nvPr/>
          </p:nvSpPr>
          <p:spPr>
            <a:xfrm>
              <a:off x="114300" y="-66675"/>
              <a:ext cx="4334475" cy="754974"/>
            </a:xfrm>
            <a:prstGeom prst="rect">
              <a:avLst/>
            </a:prstGeom>
          </p:spPr>
          <p:txBody>
            <a:bodyPr lIns="50800" tIns="50800" rIns="50800" bIns="50800" rtlCol="0" anchor="ctr"/>
            <a:lstStyle/>
            <a:p>
              <a:pPr algn="ctr">
                <a:lnSpc>
                  <a:spcPts val="4200"/>
                </a:lnSpc>
              </a:pPr>
              <a:endParaRPr/>
            </a:p>
          </p:txBody>
        </p:sp>
      </p:grpSp>
      <p:sp>
        <p:nvSpPr>
          <p:cNvPr id="2" name="AutoShape 2"/>
          <p:cNvSpPr/>
          <p:nvPr/>
        </p:nvSpPr>
        <p:spPr>
          <a:xfrm>
            <a:off x="330967" y="9717494"/>
            <a:ext cx="18852841" cy="0"/>
          </a:xfrm>
          <a:prstGeom prst="line">
            <a:avLst/>
          </a:prstGeom>
          <a:ln w="28575" cap="rnd">
            <a:solidFill>
              <a:srgbClr val="D9D9D9"/>
            </a:solidFill>
            <a:prstDash val="solid"/>
            <a:headEnd type="none" w="sm" len="sm"/>
            <a:tailEnd type="none" w="sm" len="sm"/>
          </a:ln>
        </p:spPr>
        <p:txBody>
          <a:bodyPr/>
          <a:lstStyle/>
          <a:p>
            <a:endParaRPr lang="tr-TR"/>
          </a:p>
        </p:txBody>
      </p:sp>
      <p:sp>
        <p:nvSpPr>
          <p:cNvPr id="5" name="Freeform 5"/>
          <p:cNvSpPr/>
          <p:nvPr/>
        </p:nvSpPr>
        <p:spPr>
          <a:xfrm rot="-5400000">
            <a:off x="16731762" y="1644161"/>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AutoShape 6"/>
          <p:cNvSpPr/>
          <p:nvPr/>
        </p:nvSpPr>
        <p:spPr>
          <a:xfrm rot="-5400000">
            <a:off x="15939739" y="3762759"/>
            <a:ext cx="2456682" cy="0"/>
          </a:xfrm>
          <a:prstGeom prst="line">
            <a:avLst/>
          </a:prstGeom>
          <a:ln w="28575" cap="rnd">
            <a:solidFill>
              <a:srgbClr val="D9D9D9"/>
            </a:solidFill>
            <a:prstDash val="solid"/>
            <a:headEnd type="none" w="sm" len="sm"/>
            <a:tailEnd type="none" w="sm" len="sm"/>
          </a:ln>
        </p:spPr>
        <p:txBody>
          <a:bodyPr/>
          <a:lstStyle/>
          <a:p>
            <a:endParaRPr lang="tr-TR"/>
          </a:p>
        </p:txBody>
      </p:sp>
      <p:sp>
        <p:nvSpPr>
          <p:cNvPr id="7" name="TextBox 7"/>
          <p:cNvSpPr txBox="1"/>
          <p:nvPr/>
        </p:nvSpPr>
        <p:spPr>
          <a:xfrm>
            <a:off x="5721589" y="153820"/>
            <a:ext cx="8009792" cy="798680"/>
          </a:xfrm>
          <a:prstGeom prst="rect">
            <a:avLst/>
          </a:prstGeom>
        </p:spPr>
        <p:txBody>
          <a:bodyPr lIns="0" tIns="0" rIns="0" bIns="0" rtlCol="0" anchor="t">
            <a:spAutoFit/>
          </a:bodyPr>
          <a:lstStyle/>
          <a:p>
            <a:pPr algn="l">
              <a:lnSpc>
                <a:spcPts val="6000"/>
              </a:lnSpc>
              <a:spcBef>
                <a:spcPct val="0"/>
              </a:spcBef>
            </a:pPr>
            <a:r>
              <a:rPr lang="en-US" sz="6000" b="1" dirty="0">
                <a:solidFill>
                  <a:schemeClr val="bg1"/>
                </a:solidFill>
                <a:latin typeface="Times New Roman Ultra-Bold"/>
                <a:ea typeface="Times New Roman Ultra-Bold"/>
                <a:cs typeface="Times New Roman Ultra-Bold"/>
                <a:sym typeface="Times New Roman Ultra-Bold"/>
              </a:rPr>
              <a:t>Deepfake </a:t>
            </a:r>
            <a:r>
              <a:rPr lang="en-US" sz="6000" b="1" dirty="0" err="1">
                <a:solidFill>
                  <a:schemeClr val="bg1"/>
                </a:solidFill>
                <a:latin typeface="Times New Roman Ultra-Bold"/>
                <a:ea typeface="Times New Roman Ultra-Bold"/>
                <a:cs typeface="Times New Roman Ultra-Bold"/>
                <a:sym typeface="Times New Roman Ultra-Bold"/>
              </a:rPr>
              <a:t>Nedir</a:t>
            </a:r>
            <a:r>
              <a:rPr lang="en-US" sz="6000" b="1" dirty="0">
                <a:solidFill>
                  <a:schemeClr val="bg1"/>
                </a:solidFill>
                <a:latin typeface="Times New Roman Ultra-Bold"/>
                <a:ea typeface="Times New Roman Ultra-Bold"/>
                <a:cs typeface="Times New Roman Ultra-Bold"/>
                <a:sym typeface="Times New Roman Ultra-Bold"/>
              </a:rPr>
              <a:t>?</a:t>
            </a:r>
          </a:p>
        </p:txBody>
      </p:sp>
      <p:sp>
        <p:nvSpPr>
          <p:cNvPr id="8" name="TextBox 8"/>
          <p:cNvSpPr txBox="1"/>
          <p:nvPr/>
        </p:nvSpPr>
        <p:spPr>
          <a:xfrm>
            <a:off x="772481" y="6881949"/>
            <a:ext cx="16002357" cy="2059153"/>
          </a:xfrm>
          <a:prstGeom prst="rect">
            <a:avLst/>
          </a:prstGeom>
        </p:spPr>
        <p:txBody>
          <a:bodyPr wrap="square" lIns="0" tIns="0" rIns="0" bIns="0" rtlCol="0" anchor="t">
            <a:spAutoFit/>
          </a:bodyPr>
          <a:lstStyle/>
          <a:p>
            <a:pPr algn="just">
              <a:lnSpc>
                <a:spcPts val="4075"/>
              </a:lnSpc>
            </a:pPr>
            <a:endParaRPr lang="en-US" sz="2911" dirty="0">
              <a:solidFill>
                <a:srgbClr val="000000"/>
              </a:solidFill>
              <a:latin typeface="Times New Roman"/>
              <a:ea typeface="Times New Roman"/>
              <a:cs typeface="Times New Roman"/>
              <a:sym typeface="Times New Roman"/>
            </a:endParaRPr>
          </a:p>
          <a:p>
            <a:pPr algn="just">
              <a:lnSpc>
                <a:spcPts val="4075"/>
              </a:lnSpc>
            </a:pPr>
            <a:endParaRPr lang="en-US" sz="2911" dirty="0">
              <a:solidFill>
                <a:srgbClr val="000000"/>
              </a:solidFill>
              <a:latin typeface="Times New Roman"/>
              <a:ea typeface="Times New Roman"/>
              <a:cs typeface="Times New Roman"/>
              <a:sym typeface="Times New Roman"/>
            </a:endParaRPr>
          </a:p>
          <a:p>
            <a:pPr marL="628549" lvl="1" indent="-314275" algn="just">
              <a:lnSpc>
                <a:spcPts val="4075"/>
              </a:lnSpc>
              <a:buFont typeface="Arial"/>
              <a:buChar char="•"/>
            </a:pPr>
            <a:r>
              <a:rPr lang="en-US" sz="2911" dirty="0" err="1">
                <a:solidFill>
                  <a:srgbClr val="000000"/>
                </a:solidFill>
                <a:latin typeface="Times New Roman"/>
                <a:ea typeface="Times New Roman"/>
                <a:cs typeface="Times New Roman"/>
                <a:sym typeface="Times New Roman"/>
              </a:rPr>
              <a:t>DeepFaceLab</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ve</a:t>
            </a:r>
            <a:r>
              <a:rPr lang="en-US" sz="2911" dirty="0">
                <a:solidFill>
                  <a:srgbClr val="000000"/>
                </a:solidFill>
                <a:latin typeface="Times New Roman"/>
                <a:ea typeface="Times New Roman"/>
                <a:cs typeface="Times New Roman"/>
                <a:sym typeface="Times New Roman"/>
              </a:rPr>
              <a:t> Face Swap deepfake </a:t>
            </a:r>
            <a:r>
              <a:rPr lang="en-US" sz="2911" dirty="0" err="1">
                <a:solidFill>
                  <a:srgbClr val="000000"/>
                </a:solidFill>
                <a:latin typeface="Times New Roman"/>
                <a:ea typeface="Times New Roman"/>
                <a:cs typeface="Times New Roman"/>
                <a:sym typeface="Times New Roman"/>
              </a:rPr>
              <a:t>araçlarına</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örnek</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verilebilir</a:t>
            </a:r>
            <a:endParaRPr lang="en-US" sz="2911" dirty="0">
              <a:solidFill>
                <a:srgbClr val="000000"/>
              </a:solidFill>
              <a:latin typeface="Times New Roman"/>
              <a:ea typeface="Times New Roman"/>
              <a:cs typeface="Times New Roman"/>
              <a:sym typeface="Times New Roman"/>
            </a:endParaRPr>
          </a:p>
          <a:p>
            <a:pPr algn="just">
              <a:lnSpc>
                <a:spcPts val="4075"/>
              </a:lnSpc>
            </a:pPr>
            <a:endParaRPr lang="en-US" sz="2911" dirty="0">
              <a:solidFill>
                <a:srgbClr val="000000"/>
              </a:solidFill>
              <a:latin typeface="Times New Roman"/>
              <a:ea typeface="Times New Roman"/>
              <a:cs typeface="Times New Roman"/>
              <a:sym typeface="Times New Roman"/>
            </a:endParaRPr>
          </a:p>
        </p:txBody>
      </p:sp>
      <p:pic>
        <p:nvPicPr>
          <p:cNvPr id="4" name="Resim 3" descr="kişi, şahıs, insan yüzü, giyim, gülümsemek, gülüş içeren bir resim&#10;&#10;Açıklama otomatik olarak oluşturuldu">
            <a:extLst>
              <a:ext uri="{FF2B5EF4-FFF2-40B4-BE49-F238E27FC236}">
                <a16:creationId xmlns:a16="http://schemas.microsoft.com/office/drawing/2014/main" id="{31B318EC-1B6A-629E-5485-68631DC44668}"/>
              </a:ext>
            </a:extLst>
          </p:cNvPr>
          <p:cNvPicPr>
            <a:picLocks noChangeAspect="1"/>
          </p:cNvPicPr>
          <p:nvPr/>
        </p:nvPicPr>
        <p:blipFill>
          <a:blip r:embed="rId4">
            <a:extLst>
              <a:ext uri="{28A0092B-C50C-407E-A947-70E740481C1C}">
                <a14:useLocalDpi xmlns:a14="http://schemas.microsoft.com/office/drawing/2010/main" val="0"/>
              </a:ext>
            </a:extLst>
          </a:blip>
          <a:srcRect b="13273"/>
          <a:stretch/>
        </p:blipFill>
        <p:spPr>
          <a:xfrm>
            <a:off x="897334" y="2597209"/>
            <a:ext cx="8782139" cy="4284740"/>
          </a:xfrm>
          <a:prstGeom prst="rect">
            <a:avLst/>
          </a:prstGeom>
        </p:spPr>
      </p:pic>
      <p:sp>
        <p:nvSpPr>
          <p:cNvPr id="16" name="Metin kutusu 15">
            <a:extLst>
              <a:ext uri="{FF2B5EF4-FFF2-40B4-BE49-F238E27FC236}">
                <a16:creationId xmlns:a16="http://schemas.microsoft.com/office/drawing/2014/main" id="{05FB16FC-6920-961E-8C7C-372A92C4B598}"/>
              </a:ext>
            </a:extLst>
          </p:cNvPr>
          <p:cNvSpPr txBox="1"/>
          <p:nvPr/>
        </p:nvSpPr>
        <p:spPr>
          <a:xfrm>
            <a:off x="9936663" y="2597209"/>
            <a:ext cx="7111622" cy="4780411"/>
          </a:xfrm>
          <a:prstGeom prst="rect">
            <a:avLst/>
          </a:prstGeom>
          <a:noFill/>
        </p:spPr>
        <p:txBody>
          <a:bodyPr wrap="square">
            <a:spAutoFit/>
          </a:bodyPr>
          <a:lstStyle/>
          <a:p>
            <a:pPr marL="628549" marR="0" lvl="1" indent="-314275" algn="just" defTabSz="914400" rtl="0" eaLnBrk="1" fontAlgn="auto" latinLnBrk="0" hangingPunct="1">
              <a:lnSpc>
                <a:spcPts val="4075"/>
              </a:lnSpc>
              <a:spcBef>
                <a:spcPts val="0"/>
              </a:spcBef>
              <a:spcAft>
                <a:spcPts val="0"/>
              </a:spcAft>
              <a:buClrTx/>
              <a:buSzTx/>
              <a:buFont typeface="Arial"/>
              <a:buChar char="•"/>
              <a:tabLst/>
              <a:defRPr/>
            </a:pP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Deepfake,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yapay</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zekâ</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tabanlı</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bir</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teknoloji</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olarak</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gerçekçi</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ses</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ve</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görüntü</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taklitleri</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yaratmak</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için</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kullanılan</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bir</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sentetik</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medya</a:t>
            </a:r>
            <a:r>
              <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rPr>
              <a:t> </a:t>
            </a:r>
            <a:r>
              <a:rPr kumimoji="0" lang="en-US" sz="2911" b="0" i="0" u="none" strike="noStrike" kern="1200" cap="none" spc="0" normalizeH="0" baseline="0" noProof="0" dirty="0" err="1">
                <a:ln>
                  <a:noFill/>
                </a:ln>
                <a:solidFill>
                  <a:srgbClr val="000000"/>
                </a:solidFill>
                <a:effectLst/>
                <a:uLnTx/>
                <a:uFillTx/>
                <a:latin typeface="Times New Roman"/>
                <a:ea typeface="Times New Roman"/>
                <a:cs typeface="Times New Roman"/>
                <a:sym typeface="Times New Roman"/>
              </a:rPr>
              <a:t>çeşididir</a:t>
            </a:r>
            <a:endParaRPr kumimoji="0" lang="tr-TR"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endParaRPr>
          </a:p>
          <a:p>
            <a:pPr marL="628549" marR="0" lvl="1" indent="-314275" algn="just" defTabSz="914400" rtl="0" eaLnBrk="1" fontAlgn="auto" latinLnBrk="0" hangingPunct="1">
              <a:lnSpc>
                <a:spcPts val="4075"/>
              </a:lnSpc>
              <a:spcBef>
                <a:spcPts val="0"/>
              </a:spcBef>
              <a:spcAft>
                <a:spcPts val="0"/>
              </a:spcAft>
              <a:buClrTx/>
              <a:buSzTx/>
              <a:buFont typeface="Arial"/>
              <a:buChar char="•"/>
              <a:tabLst/>
              <a:defRPr/>
            </a:pPr>
            <a:endParaRPr lang="tr-TR" sz="2911" dirty="0">
              <a:solidFill>
                <a:srgbClr val="000000"/>
              </a:solidFill>
              <a:latin typeface="Times New Roman"/>
              <a:ea typeface="Times New Roman"/>
              <a:cs typeface="Times New Roman"/>
              <a:sym typeface="Times New Roman"/>
            </a:endParaRPr>
          </a:p>
          <a:p>
            <a:pPr marL="628549" lvl="1" indent="-314275" algn="just">
              <a:lnSpc>
                <a:spcPts val="4075"/>
              </a:lnSpc>
              <a:buFont typeface="Arial"/>
              <a:buChar char="•"/>
              <a:defRPr/>
            </a:pPr>
            <a:r>
              <a:rPr lang="en-US" sz="2911" dirty="0">
                <a:solidFill>
                  <a:srgbClr val="000000"/>
                </a:solidFill>
                <a:latin typeface="Times New Roman"/>
                <a:ea typeface="Times New Roman"/>
                <a:cs typeface="Times New Roman"/>
                <a:sym typeface="Times New Roman"/>
              </a:rPr>
              <a:t>İlk </a:t>
            </a:r>
            <a:r>
              <a:rPr lang="en-US" sz="2911" dirty="0" err="1">
                <a:solidFill>
                  <a:srgbClr val="000000"/>
                </a:solidFill>
                <a:latin typeface="Times New Roman"/>
                <a:ea typeface="Times New Roman"/>
                <a:cs typeface="Times New Roman"/>
                <a:sym typeface="Times New Roman"/>
              </a:rPr>
              <a:t>kez</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anonim</a:t>
            </a:r>
            <a:r>
              <a:rPr lang="tr-TR"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bir</a:t>
            </a:r>
            <a:r>
              <a:rPr lang="en-US" sz="2911" dirty="0">
                <a:solidFill>
                  <a:srgbClr val="000000"/>
                </a:solidFill>
                <a:latin typeface="Times New Roman"/>
                <a:ea typeface="Times New Roman"/>
                <a:cs typeface="Times New Roman"/>
                <a:sym typeface="Times New Roman"/>
              </a:rPr>
              <a:t> Reddit </a:t>
            </a:r>
            <a:r>
              <a:rPr lang="en-US" sz="2911" dirty="0" err="1">
                <a:solidFill>
                  <a:srgbClr val="000000"/>
                </a:solidFill>
                <a:latin typeface="Times New Roman"/>
                <a:ea typeface="Times New Roman"/>
                <a:cs typeface="Times New Roman"/>
                <a:sym typeface="Times New Roman"/>
              </a:rPr>
              <a:t>kullanıcısının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yarattığı</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bir</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forumda</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ortaya</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çıktı</a:t>
            </a:r>
            <a:r>
              <a:rPr lang="en-US" sz="2911" dirty="0">
                <a:solidFill>
                  <a:srgbClr val="000000"/>
                </a:solidFill>
                <a:latin typeface="Times New Roman"/>
                <a:ea typeface="Times New Roman"/>
                <a:cs typeface="Times New Roman"/>
                <a:sym typeface="Times New Roman"/>
              </a:rPr>
              <a:t>. Forum </a:t>
            </a:r>
            <a:r>
              <a:rPr lang="en-US" sz="2911" dirty="0" err="1">
                <a:solidFill>
                  <a:srgbClr val="000000"/>
                </a:solidFill>
                <a:latin typeface="Times New Roman"/>
                <a:ea typeface="Times New Roman"/>
                <a:cs typeface="Times New Roman"/>
                <a:sym typeface="Times New Roman"/>
              </a:rPr>
              <a:t>sonrasında</a:t>
            </a:r>
            <a:r>
              <a:rPr lang="en-US" sz="2911" dirty="0">
                <a:solidFill>
                  <a:srgbClr val="000000"/>
                </a:solidFill>
                <a:latin typeface="Times New Roman"/>
                <a:ea typeface="Times New Roman"/>
                <a:cs typeface="Times New Roman"/>
                <a:sym typeface="Times New Roman"/>
              </a:rPr>
              <a:t> Reddit </a:t>
            </a:r>
            <a:r>
              <a:rPr lang="en-US" sz="2911" dirty="0" err="1">
                <a:solidFill>
                  <a:srgbClr val="000000"/>
                </a:solidFill>
                <a:latin typeface="Times New Roman"/>
                <a:ea typeface="Times New Roman"/>
                <a:cs typeface="Times New Roman"/>
                <a:sym typeface="Times New Roman"/>
              </a:rPr>
              <a:t>tarafından</a:t>
            </a:r>
            <a:r>
              <a:rPr lang="en-US" sz="2911" dirty="0">
                <a:solidFill>
                  <a:srgbClr val="000000"/>
                </a:solidFill>
                <a:latin typeface="Times New Roman"/>
                <a:ea typeface="Times New Roman"/>
                <a:cs typeface="Times New Roman"/>
                <a:sym typeface="Times New Roman"/>
              </a:rPr>
              <a:t> </a:t>
            </a:r>
            <a:r>
              <a:rPr lang="en-US" sz="2911" dirty="0" err="1">
                <a:solidFill>
                  <a:srgbClr val="000000"/>
                </a:solidFill>
                <a:latin typeface="Times New Roman"/>
                <a:ea typeface="Times New Roman"/>
                <a:cs typeface="Times New Roman"/>
                <a:sym typeface="Times New Roman"/>
              </a:rPr>
              <a:t>kapatıldı</a:t>
            </a:r>
            <a:r>
              <a:rPr lang="en-US" sz="2911" dirty="0">
                <a:solidFill>
                  <a:srgbClr val="000000"/>
                </a:solidFill>
                <a:latin typeface="Times New Roman"/>
                <a:ea typeface="Times New Roman"/>
                <a:cs typeface="Times New Roman"/>
                <a:sym typeface="Times New Roman"/>
              </a:rPr>
              <a:t>.</a:t>
            </a:r>
          </a:p>
          <a:p>
            <a:pPr marL="628549" marR="0" lvl="1" indent="-314275" algn="just" defTabSz="914400" rtl="0" eaLnBrk="1" fontAlgn="auto" latinLnBrk="0" hangingPunct="1">
              <a:lnSpc>
                <a:spcPts val="4075"/>
              </a:lnSpc>
              <a:spcBef>
                <a:spcPts val="0"/>
              </a:spcBef>
              <a:spcAft>
                <a:spcPts val="0"/>
              </a:spcAft>
              <a:buClrTx/>
              <a:buSzTx/>
              <a:buFont typeface="Arial"/>
              <a:buChar char="•"/>
              <a:tabLst/>
              <a:defRPr/>
            </a:pPr>
            <a:endParaRPr kumimoji="0" lang="en-US" sz="2911" b="0" i="0" u="none" strike="noStrike" kern="1200" cap="none" spc="0" normalizeH="0" baseline="0" noProof="0" dirty="0">
              <a:ln>
                <a:noFill/>
              </a:ln>
              <a:solidFill>
                <a:srgbClr val="000000"/>
              </a:solidFill>
              <a:effectLst/>
              <a:uLnTx/>
              <a:uFillTx/>
              <a:latin typeface="Times New Roman"/>
              <a:ea typeface="Times New Roman"/>
              <a:cs typeface="Times New Roman"/>
              <a:sym typeface="Times New Roman"/>
            </a:endParaRPr>
          </a:p>
        </p:txBody>
      </p:sp>
      <p:sp>
        <p:nvSpPr>
          <p:cNvPr id="19" name="Metin kutusu 18">
            <a:extLst>
              <a:ext uri="{FF2B5EF4-FFF2-40B4-BE49-F238E27FC236}">
                <a16:creationId xmlns:a16="http://schemas.microsoft.com/office/drawing/2014/main" id="{E92E5247-C5AB-AD2F-2F3F-2BBCB24476FA}"/>
              </a:ext>
            </a:extLst>
          </p:cNvPr>
          <p:cNvSpPr txBox="1"/>
          <p:nvPr/>
        </p:nvSpPr>
        <p:spPr>
          <a:xfrm>
            <a:off x="987834" y="6896100"/>
            <a:ext cx="3223481" cy="400110"/>
          </a:xfrm>
          <a:prstGeom prst="rect">
            <a:avLst/>
          </a:prstGeom>
          <a:noFill/>
        </p:spPr>
        <p:txBody>
          <a:bodyPr wrap="square" rtlCol="0">
            <a:spAutoFit/>
          </a:bodyPr>
          <a:lstStyle/>
          <a:p>
            <a:pPr algn="ctr"/>
            <a:r>
              <a:rPr lang="tr-TR" sz="2000" dirty="0">
                <a:latin typeface="Times New Roman" panose="02020603050405020304" pitchFamily="18" charset="0"/>
                <a:cs typeface="Times New Roman" panose="02020603050405020304" pitchFamily="18" charset="0"/>
              </a:rPr>
              <a:t>Gerçek</a:t>
            </a:r>
          </a:p>
        </p:txBody>
      </p:sp>
      <p:sp>
        <p:nvSpPr>
          <p:cNvPr id="20" name="Metin kutusu 19">
            <a:extLst>
              <a:ext uri="{FF2B5EF4-FFF2-40B4-BE49-F238E27FC236}">
                <a16:creationId xmlns:a16="http://schemas.microsoft.com/office/drawing/2014/main" id="{EC8FFB1B-1C9A-66A6-D2FA-02734648377F}"/>
              </a:ext>
            </a:extLst>
          </p:cNvPr>
          <p:cNvSpPr txBox="1"/>
          <p:nvPr/>
        </p:nvSpPr>
        <p:spPr>
          <a:xfrm>
            <a:off x="5310919" y="6896100"/>
            <a:ext cx="3223481" cy="400110"/>
          </a:xfrm>
          <a:prstGeom prst="rect">
            <a:avLst/>
          </a:prstGeom>
          <a:noFill/>
        </p:spPr>
        <p:txBody>
          <a:bodyPr wrap="square" rtlCol="0">
            <a:spAutoFit/>
          </a:bodyPr>
          <a:lstStyle/>
          <a:p>
            <a:pPr algn="ctr"/>
            <a:r>
              <a:rPr lang="tr-TR" sz="2000" dirty="0" err="1">
                <a:latin typeface="Times New Roman" panose="02020603050405020304" pitchFamily="18" charset="0"/>
                <a:cs typeface="Times New Roman" panose="02020603050405020304" pitchFamily="18" charset="0"/>
              </a:rPr>
              <a:t>Deepfake</a:t>
            </a: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95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85813" y="-158270"/>
            <a:ext cx="19659626" cy="6857990"/>
          </a:xfrm>
          <a:prstGeom prst="rect">
            <a:avLst/>
          </a:prstGeom>
          <a:solidFill>
            <a:srgbClr val="19598D"/>
          </a:solidFill>
        </p:spPr>
        <p:txBody>
          <a:bodyPr/>
          <a:lstStyle/>
          <a:p>
            <a:endParaRPr lang="tr-TR"/>
          </a:p>
        </p:txBody>
      </p:sp>
      <p:sp>
        <p:nvSpPr>
          <p:cNvPr id="3" name="AutoShape 3"/>
          <p:cNvSpPr/>
          <p:nvPr/>
        </p:nvSpPr>
        <p:spPr>
          <a:xfrm>
            <a:off x="9640829" y="4185866"/>
            <a:ext cx="3569582" cy="4231220"/>
          </a:xfrm>
          <a:prstGeom prst="rect">
            <a:avLst/>
          </a:prstGeom>
          <a:solidFill>
            <a:srgbClr val="000000">
              <a:alpha val="33725"/>
            </a:srgbClr>
          </a:solidFill>
        </p:spPr>
        <p:txBody>
          <a:bodyPr/>
          <a:lstStyle/>
          <a:p>
            <a:endParaRPr lang="tr-TR"/>
          </a:p>
        </p:txBody>
      </p:sp>
      <p:sp>
        <p:nvSpPr>
          <p:cNvPr id="4" name="AutoShape 4"/>
          <p:cNvSpPr/>
          <p:nvPr/>
        </p:nvSpPr>
        <p:spPr>
          <a:xfrm>
            <a:off x="13861168" y="4185866"/>
            <a:ext cx="3569582" cy="4231220"/>
          </a:xfrm>
          <a:prstGeom prst="rect">
            <a:avLst/>
          </a:prstGeom>
          <a:solidFill>
            <a:srgbClr val="000000">
              <a:alpha val="33725"/>
            </a:srgbClr>
          </a:solidFill>
        </p:spPr>
        <p:txBody>
          <a:bodyPr/>
          <a:lstStyle/>
          <a:p>
            <a:endParaRPr lang="tr-TR"/>
          </a:p>
        </p:txBody>
      </p:sp>
      <p:sp>
        <p:nvSpPr>
          <p:cNvPr id="5" name="AutoShape 5"/>
          <p:cNvSpPr/>
          <p:nvPr/>
        </p:nvSpPr>
        <p:spPr>
          <a:xfrm>
            <a:off x="1200150" y="4185866"/>
            <a:ext cx="3569582" cy="4231220"/>
          </a:xfrm>
          <a:prstGeom prst="rect">
            <a:avLst/>
          </a:prstGeom>
          <a:solidFill>
            <a:srgbClr val="000000">
              <a:alpha val="33725"/>
            </a:srgbClr>
          </a:solidFill>
        </p:spPr>
        <p:txBody>
          <a:bodyPr/>
          <a:lstStyle/>
          <a:p>
            <a:endParaRPr lang="tr-TR"/>
          </a:p>
        </p:txBody>
      </p:sp>
      <p:sp>
        <p:nvSpPr>
          <p:cNvPr id="6" name="AutoShape 6"/>
          <p:cNvSpPr/>
          <p:nvPr/>
        </p:nvSpPr>
        <p:spPr>
          <a:xfrm>
            <a:off x="5420489" y="4185866"/>
            <a:ext cx="3569582" cy="4231220"/>
          </a:xfrm>
          <a:prstGeom prst="rect">
            <a:avLst/>
          </a:prstGeom>
          <a:solidFill>
            <a:srgbClr val="000000">
              <a:alpha val="33725"/>
            </a:srgbClr>
          </a:solidFill>
        </p:spPr>
        <p:txBody>
          <a:bodyPr/>
          <a:lstStyle/>
          <a:p>
            <a:endParaRPr lang="tr-TR"/>
          </a:p>
        </p:txBody>
      </p:sp>
      <p:sp>
        <p:nvSpPr>
          <p:cNvPr id="7" name="AutoShape 7"/>
          <p:cNvSpPr/>
          <p:nvPr/>
        </p:nvSpPr>
        <p:spPr>
          <a:xfrm>
            <a:off x="9469379" y="4023941"/>
            <a:ext cx="3569582" cy="4220278"/>
          </a:xfrm>
          <a:prstGeom prst="rect">
            <a:avLst/>
          </a:prstGeom>
          <a:solidFill>
            <a:srgbClr val="FFFFFF"/>
          </a:solidFill>
        </p:spPr>
        <p:txBody>
          <a:bodyPr/>
          <a:lstStyle/>
          <a:p>
            <a:endParaRPr lang="tr-TR"/>
          </a:p>
        </p:txBody>
      </p:sp>
      <p:sp>
        <p:nvSpPr>
          <p:cNvPr id="8" name="AutoShape 8"/>
          <p:cNvSpPr/>
          <p:nvPr/>
        </p:nvSpPr>
        <p:spPr>
          <a:xfrm>
            <a:off x="13689718" y="4023941"/>
            <a:ext cx="3569582" cy="4220278"/>
          </a:xfrm>
          <a:prstGeom prst="rect">
            <a:avLst/>
          </a:prstGeom>
          <a:solidFill>
            <a:srgbClr val="FFFFFF"/>
          </a:solidFill>
        </p:spPr>
        <p:txBody>
          <a:bodyPr/>
          <a:lstStyle/>
          <a:p>
            <a:endParaRPr lang="tr-TR"/>
          </a:p>
        </p:txBody>
      </p:sp>
      <p:sp>
        <p:nvSpPr>
          <p:cNvPr id="9" name="AutoShape 9"/>
          <p:cNvSpPr/>
          <p:nvPr/>
        </p:nvSpPr>
        <p:spPr>
          <a:xfrm>
            <a:off x="1028700" y="4023941"/>
            <a:ext cx="3569582" cy="4220278"/>
          </a:xfrm>
          <a:prstGeom prst="rect">
            <a:avLst/>
          </a:prstGeom>
          <a:solidFill>
            <a:srgbClr val="FFFFFF"/>
          </a:solidFill>
        </p:spPr>
        <p:txBody>
          <a:bodyPr/>
          <a:lstStyle/>
          <a:p>
            <a:endParaRPr lang="tr-TR"/>
          </a:p>
        </p:txBody>
      </p:sp>
      <p:sp>
        <p:nvSpPr>
          <p:cNvPr id="10" name="AutoShape 10"/>
          <p:cNvSpPr/>
          <p:nvPr/>
        </p:nvSpPr>
        <p:spPr>
          <a:xfrm>
            <a:off x="5249039" y="4023941"/>
            <a:ext cx="3569582" cy="4220278"/>
          </a:xfrm>
          <a:prstGeom prst="rect">
            <a:avLst/>
          </a:prstGeom>
          <a:solidFill>
            <a:srgbClr val="FFFFFF"/>
          </a:solidFill>
        </p:spPr>
        <p:txBody>
          <a:bodyPr/>
          <a:lstStyle/>
          <a:p>
            <a:endParaRPr lang="tr-TR"/>
          </a:p>
        </p:txBody>
      </p:sp>
      <p:sp>
        <p:nvSpPr>
          <p:cNvPr id="11" name="TextBox 11"/>
          <p:cNvSpPr txBox="1"/>
          <p:nvPr/>
        </p:nvSpPr>
        <p:spPr>
          <a:xfrm>
            <a:off x="1878466" y="1257419"/>
            <a:ext cx="14531068" cy="931545"/>
          </a:xfrm>
          <a:prstGeom prst="rect">
            <a:avLst/>
          </a:prstGeom>
        </p:spPr>
        <p:txBody>
          <a:bodyPr lIns="0" tIns="0" rIns="0" bIns="0" rtlCol="0" anchor="t">
            <a:spAutoFit/>
          </a:bodyPr>
          <a:lstStyle/>
          <a:p>
            <a:pPr algn="ctr">
              <a:lnSpc>
                <a:spcPts val="6000"/>
              </a:lnSpc>
              <a:spcBef>
                <a:spcPct val="0"/>
              </a:spcBef>
            </a:pPr>
            <a:r>
              <a:rPr lang="en-US" sz="6000" b="1">
                <a:solidFill>
                  <a:srgbClr val="FFFFFF"/>
                </a:solidFill>
                <a:latin typeface="Times New Roman Ultra-Bold"/>
                <a:ea typeface="Times New Roman Ultra-Bold"/>
                <a:cs typeface="Times New Roman Ultra-Bold"/>
                <a:sym typeface="Times New Roman Ultra-Bold"/>
              </a:rPr>
              <a:t> Temel Çalışma Mekanizması</a:t>
            </a:r>
          </a:p>
        </p:txBody>
      </p:sp>
      <p:sp>
        <p:nvSpPr>
          <p:cNvPr id="12" name="TextBox 12"/>
          <p:cNvSpPr txBox="1"/>
          <p:nvPr/>
        </p:nvSpPr>
        <p:spPr>
          <a:xfrm>
            <a:off x="830368" y="2296741"/>
            <a:ext cx="16319406" cy="1346200"/>
          </a:xfrm>
          <a:prstGeom prst="rect">
            <a:avLst/>
          </a:prstGeom>
        </p:spPr>
        <p:txBody>
          <a:bodyPr lIns="0" tIns="0" rIns="0" bIns="0" rtlCol="0" anchor="t">
            <a:spAutoFit/>
          </a:bodyPr>
          <a:lstStyle/>
          <a:p>
            <a:pPr algn="ctr">
              <a:lnSpc>
                <a:spcPts val="3499"/>
              </a:lnSpc>
            </a:pPr>
            <a:r>
              <a:rPr lang="en-US" sz="2499">
                <a:solidFill>
                  <a:srgbClr val="FFFFFF"/>
                </a:solidFill>
                <a:latin typeface="Times New Roman"/>
                <a:ea typeface="Times New Roman"/>
                <a:cs typeface="Times New Roman"/>
                <a:sym typeface="Times New Roman"/>
              </a:rPr>
              <a:t>Deepfake,  Generative Adversarial Networks (GAN) kullanılarak geliştirilir. Bu süreç, birbirine karşı çalışan iki makine öğrenimi modeline dayanır. Oluşturucu (Generator) ve  Ayırıcı (Discriminator) isimli algoritmalar birbirlerine karşı çalışarak ortak bir sonuç üretirler. Aşağıda yer alan döngü içerik gerçekten ayırt edilemeyinceye kadar tekrarlanır.</a:t>
            </a:r>
          </a:p>
        </p:txBody>
      </p:sp>
      <p:sp>
        <p:nvSpPr>
          <p:cNvPr id="13" name="TextBox 13"/>
          <p:cNvSpPr txBox="1"/>
          <p:nvPr/>
        </p:nvSpPr>
        <p:spPr>
          <a:xfrm>
            <a:off x="1200150" y="5795601"/>
            <a:ext cx="3094794" cy="1518285"/>
          </a:xfrm>
          <a:prstGeom prst="rect">
            <a:avLst/>
          </a:prstGeom>
        </p:spPr>
        <p:txBody>
          <a:bodyPr lIns="0" tIns="0" rIns="0" bIns="0" rtlCol="0" anchor="t">
            <a:spAutoFit/>
          </a:bodyPr>
          <a:lstStyle/>
          <a:p>
            <a:pPr algn="ctr">
              <a:lnSpc>
                <a:spcPts val="2940"/>
              </a:lnSpc>
            </a:pPr>
            <a:r>
              <a:rPr lang="en-US" sz="2100">
                <a:solidFill>
                  <a:srgbClr val="000000"/>
                </a:solidFill>
                <a:latin typeface="Times New Roman"/>
                <a:ea typeface="Times New Roman"/>
                <a:cs typeface="Times New Roman"/>
                <a:sym typeface="Times New Roman"/>
              </a:rPr>
              <a:t>Oluşturucu ve ayırıcı algoritmalar, toplanan verileri (görüntü, ses veya video) analiz eder.</a:t>
            </a:r>
          </a:p>
        </p:txBody>
      </p:sp>
      <p:sp>
        <p:nvSpPr>
          <p:cNvPr id="14" name="TextBox 14"/>
          <p:cNvSpPr txBox="1"/>
          <p:nvPr/>
        </p:nvSpPr>
        <p:spPr>
          <a:xfrm>
            <a:off x="5486433" y="5886429"/>
            <a:ext cx="3094794" cy="1889760"/>
          </a:xfrm>
          <a:prstGeom prst="rect">
            <a:avLst/>
          </a:prstGeom>
        </p:spPr>
        <p:txBody>
          <a:bodyPr lIns="0" tIns="0" rIns="0" bIns="0" rtlCol="0" anchor="t">
            <a:spAutoFit/>
          </a:bodyPr>
          <a:lstStyle/>
          <a:p>
            <a:pPr algn="ctr">
              <a:lnSpc>
                <a:spcPts val="2940"/>
              </a:lnSpc>
            </a:pPr>
            <a:r>
              <a:rPr lang="en-US" sz="2100">
                <a:solidFill>
                  <a:srgbClr val="000000"/>
                </a:solidFill>
                <a:latin typeface="Times New Roman"/>
                <a:ea typeface="Times New Roman"/>
                <a:cs typeface="Times New Roman"/>
                <a:sym typeface="Times New Roman"/>
              </a:rPr>
              <a:t>Oluşturucu, analiz edilen medyayı taklit veya manipüle edecek şekilde  ilk deepfake içeriğini üretir.</a:t>
            </a:r>
          </a:p>
        </p:txBody>
      </p:sp>
      <p:sp>
        <p:nvSpPr>
          <p:cNvPr id="15" name="TextBox 15"/>
          <p:cNvSpPr txBox="1"/>
          <p:nvPr/>
        </p:nvSpPr>
        <p:spPr>
          <a:xfrm>
            <a:off x="9704446" y="5728926"/>
            <a:ext cx="3094794" cy="2632710"/>
          </a:xfrm>
          <a:prstGeom prst="rect">
            <a:avLst/>
          </a:prstGeom>
        </p:spPr>
        <p:txBody>
          <a:bodyPr lIns="0" tIns="0" rIns="0" bIns="0" rtlCol="0" anchor="t">
            <a:spAutoFit/>
          </a:bodyPr>
          <a:lstStyle/>
          <a:p>
            <a:pPr algn="ctr">
              <a:lnSpc>
                <a:spcPts val="2940"/>
              </a:lnSpc>
            </a:pPr>
            <a:r>
              <a:rPr lang="en-US" sz="2100">
                <a:solidFill>
                  <a:srgbClr val="000000"/>
                </a:solidFill>
                <a:latin typeface="Times New Roman"/>
                <a:ea typeface="Times New Roman"/>
                <a:cs typeface="Times New Roman"/>
                <a:sym typeface="Times New Roman"/>
              </a:rPr>
              <a:t>Ayırıcı, oluşturulan deepfake ile gerçek medya arasındaki farkları belirler ve oluşturucuyu bu eksiklikleri düzeltilmesi  için işaretler.</a:t>
            </a:r>
          </a:p>
          <a:p>
            <a:pPr algn="just">
              <a:lnSpc>
                <a:spcPts val="2940"/>
              </a:lnSpc>
            </a:pPr>
            <a:endParaRPr lang="en-US" sz="2100">
              <a:solidFill>
                <a:srgbClr val="000000"/>
              </a:solidFill>
              <a:latin typeface="Times New Roman"/>
              <a:ea typeface="Times New Roman"/>
              <a:cs typeface="Times New Roman"/>
              <a:sym typeface="Times New Roman"/>
            </a:endParaRPr>
          </a:p>
        </p:txBody>
      </p:sp>
      <p:sp>
        <p:nvSpPr>
          <p:cNvPr id="16" name="TextBox 16"/>
          <p:cNvSpPr txBox="1"/>
          <p:nvPr/>
        </p:nvSpPr>
        <p:spPr>
          <a:xfrm>
            <a:off x="13927112" y="5886429"/>
            <a:ext cx="3094794" cy="1889760"/>
          </a:xfrm>
          <a:prstGeom prst="rect">
            <a:avLst/>
          </a:prstGeom>
        </p:spPr>
        <p:txBody>
          <a:bodyPr lIns="0" tIns="0" rIns="0" bIns="0" rtlCol="0" anchor="t">
            <a:spAutoFit/>
          </a:bodyPr>
          <a:lstStyle/>
          <a:p>
            <a:pPr algn="ctr">
              <a:lnSpc>
                <a:spcPts val="2940"/>
              </a:lnSpc>
            </a:pPr>
            <a:r>
              <a:rPr lang="en-US" sz="2100">
                <a:solidFill>
                  <a:srgbClr val="000000"/>
                </a:solidFill>
                <a:latin typeface="Times New Roman"/>
                <a:ea typeface="Times New Roman"/>
                <a:cs typeface="Times New Roman"/>
                <a:sym typeface="Times New Roman"/>
              </a:rPr>
              <a:t>Oluşturucu, ayırıcının belirttiği eksiklikleri düzeltir ve deepfake’i yeniden ayırıcıya gönderir.</a:t>
            </a:r>
          </a:p>
          <a:p>
            <a:pPr algn="ctr">
              <a:lnSpc>
                <a:spcPts val="2940"/>
              </a:lnSpc>
            </a:pPr>
            <a:endParaRPr lang="en-US" sz="2100">
              <a:solidFill>
                <a:srgbClr val="000000"/>
              </a:solidFill>
              <a:latin typeface="Times New Roman"/>
              <a:ea typeface="Times New Roman"/>
              <a:cs typeface="Times New Roman"/>
              <a:sym typeface="Times New Roman"/>
            </a:endParaRPr>
          </a:p>
        </p:txBody>
      </p:sp>
      <p:sp>
        <p:nvSpPr>
          <p:cNvPr id="17" name="TextBox 17"/>
          <p:cNvSpPr txBox="1"/>
          <p:nvPr/>
        </p:nvSpPr>
        <p:spPr>
          <a:xfrm>
            <a:off x="1266094" y="4262437"/>
            <a:ext cx="3094794" cy="781685"/>
          </a:xfrm>
          <a:prstGeom prst="rect">
            <a:avLst/>
          </a:prstGeom>
        </p:spPr>
        <p:txBody>
          <a:bodyPr lIns="0" tIns="0" rIns="0" bIns="0" rtlCol="0" anchor="t">
            <a:spAutoFit/>
          </a:bodyPr>
          <a:lstStyle/>
          <a:p>
            <a:pPr algn="ctr">
              <a:lnSpc>
                <a:spcPts val="5740"/>
              </a:lnSpc>
            </a:pPr>
            <a:r>
              <a:rPr lang="en-US" sz="4100" b="1">
                <a:solidFill>
                  <a:srgbClr val="19598D"/>
                </a:solidFill>
                <a:latin typeface="Times New Roman Bold"/>
                <a:ea typeface="Times New Roman Bold"/>
                <a:cs typeface="Times New Roman Bold"/>
                <a:sym typeface="Times New Roman Bold"/>
              </a:rPr>
              <a:t>Veri Analizi</a:t>
            </a:r>
          </a:p>
        </p:txBody>
      </p:sp>
      <p:sp>
        <p:nvSpPr>
          <p:cNvPr id="18" name="TextBox 18"/>
          <p:cNvSpPr txBox="1"/>
          <p:nvPr/>
        </p:nvSpPr>
        <p:spPr>
          <a:xfrm>
            <a:off x="5570995" y="3934732"/>
            <a:ext cx="2925670" cy="1505585"/>
          </a:xfrm>
          <a:prstGeom prst="rect">
            <a:avLst/>
          </a:prstGeom>
        </p:spPr>
        <p:txBody>
          <a:bodyPr lIns="0" tIns="0" rIns="0" bIns="0" rtlCol="0" anchor="t">
            <a:spAutoFit/>
          </a:bodyPr>
          <a:lstStyle/>
          <a:p>
            <a:pPr algn="ctr">
              <a:lnSpc>
                <a:spcPts val="5740"/>
              </a:lnSpc>
            </a:pPr>
            <a:r>
              <a:rPr lang="en-US" sz="4100" b="1">
                <a:solidFill>
                  <a:srgbClr val="19598D"/>
                </a:solidFill>
                <a:latin typeface="Times New Roman Bold"/>
                <a:ea typeface="Times New Roman Bold"/>
                <a:cs typeface="Times New Roman Bold"/>
                <a:sym typeface="Times New Roman Bold"/>
              </a:rPr>
              <a:t>İlk Deepfake Üretimi</a:t>
            </a:r>
          </a:p>
        </p:txBody>
      </p:sp>
      <p:sp>
        <p:nvSpPr>
          <p:cNvPr id="19" name="TextBox 19"/>
          <p:cNvSpPr txBox="1"/>
          <p:nvPr/>
        </p:nvSpPr>
        <p:spPr>
          <a:xfrm>
            <a:off x="9845925" y="3904847"/>
            <a:ext cx="2816489" cy="1496866"/>
          </a:xfrm>
          <a:prstGeom prst="rect">
            <a:avLst/>
          </a:prstGeom>
        </p:spPr>
        <p:txBody>
          <a:bodyPr lIns="0" tIns="0" rIns="0" bIns="0" rtlCol="0" anchor="t">
            <a:spAutoFit/>
          </a:bodyPr>
          <a:lstStyle/>
          <a:p>
            <a:pPr algn="ctr">
              <a:lnSpc>
                <a:spcPts val="5733"/>
              </a:lnSpc>
            </a:pPr>
            <a:r>
              <a:rPr lang="en-US" sz="4095" b="1">
                <a:solidFill>
                  <a:srgbClr val="19598D"/>
                </a:solidFill>
                <a:latin typeface="Times New Roman Bold"/>
                <a:ea typeface="Times New Roman Bold"/>
                <a:cs typeface="Times New Roman Bold"/>
                <a:sym typeface="Times New Roman Bold"/>
              </a:rPr>
              <a:t>Tutarsızlık Kontrolü</a:t>
            </a:r>
          </a:p>
        </p:txBody>
      </p:sp>
      <p:sp>
        <p:nvSpPr>
          <p:cNvPr id="20" name="TextBox 20"/>
          <p:cNvSpPr txBox="1"/>
          <p:nvPr/>
        </p:nvSpPr>
        <p:spPr>
          <a:xfrm>
            <a:off x="14248636" y="3962500"/>
            <a:ext cx="2516095" cy="1505585"/>
          </a:xfrm>
          <a:prstGeom prst="rect">
            <a:avLst/>
          </a:prstGeom>
        </p:spPr>
        <p:txBody>
          <a:bodyPr lIns="0" tIns="0" rIns="0" bIns="0" rtlCol="0" anchor="t">
            <a:spAutoFit/>
          </a:bodyPr>
          <a:lstStyle/>
          <a:p>
            <a:pPr algn="ctr">
              <a:lnSpc>
                <a:spcPts val="5739"/>
              </a:lnSpc>
            </a:pPr>
            <a:r>
              <a:rPr lang="en-US" sz="4099" b="1">
                <a:solidFill>
                  <a:srgbClr val="19598D"/>
                </a:solidFill>
                <a:latin typeface="Times New Roman Bold"/>
                <a:ea typeface="Times New Roman Bold"/>
                <a:cs typeface="Times New Roman Bold"/>
                <a:sym typeface="Times New Roman Bold"/>
              </a:rPr>
              <a:t>Geri Bildirim </a:t>
            </a:r>
          </a:p>
        </p:txBody>
      </p:sp>
      <p:sp>
        <p:nvSpPr>
          <p:cNvPr id="21" name="AutoShape 21"/>
          <p:cNvSpPr/>
          <p:nvPr/>
        </p:nvSpPr>
        <p:spPr>
          <a:xfrm>
            <a:off x="1266094" y="5481276"/>
            <a:ext cx="3094794" cy="0"/>
          </a:xfrm>
          <a:prstGeom prst="line">
            <a:avLst/>
          </a:prstGeom>
          <a:ln w="19050" cap="rnd">
            <a:solidFill>
              <a:srgbClr val="000000"/>
            </a:solidFill>
            <a:prstDash val="solid"/>
            <a:headEnd type="none" w="sm" len="sm"/>
            <a:tailEnd type="none" w="sm" len="sm"/>
          </a:ln>
        </p:spPr>
        <p:txBody>
          <a:bodyPr/>
          <a:lstStyle/>
          <a:p>
            <a:endParaRPr lang="tr-TR"/>
          </a:p>
        </p:txBody>
      </p:sp>
      <p:sp>
        <p:nvSpPr>
          <p:cNvPr id="22" name="AutoShape 22"/>
          <p:cNvSpPr/>
          <p:nvPr/>
        </p:nvSpPr>
        <p:spPr>
          <a:xfrm>
            <a:off x="5486433" y="5481276"/>
            <a:ext cx="3094794" cy="0"/>
          </a:xfrm>
          <a:prstGeom prst="line">
            <a:avLst/>
          </a:prstGeom>
          <a:ln w="19050" cap="rnd">
            <a:solidFill>
              <a:srgbClr val="000000"/>
            </a:solidFill>
            <a:prstDash val="solid"/>
            <a:headEnd type="none" w="sm" len="sm"/>
            <a:tailEnd type="none" w="sm" len="sm"/>
          </a:ln>
        </p:spPr>
        <p:txBody>
          <a:bodyPr/>
          <a:lstStyle/>
          <a:p>
            <a:endParaRPr lang="tr-TR"/>
          </a:p>
        </p:txBody>
      </p:sp>
      <p:sp>
        <p:nvSpPr>
          <p:cNvPr id="23" name="AutoShape 23"/>
          <p:cNvSpPr/>
          <p:nvPr/>
        </p:nvSpPr>
        <p:spPr>
          <a:xfrm>
            <a:off x="9706773" y="5481276"/>
            <a:ext cx="3094794" cy="0"/>
          </a:xfrm>
          <a:prstGeom prst="line">
            <a:avLst/>
          </a:prstGeom>
          <a:ln w="19050" cap="rnd">
            <a:solidFill>
              <a:srgbClr val="000000"/>
            </a:solidFill>
            <a:prstDash val="solid"/>
            <a:headEnd type="none" w="sm" len="sm"/>
            <a:tailEnd type="none" w="sm" len="sm"/>
          </a:ln>
        </p:spPr>
        <p:txBody>
          <a:bodyPr/>
          <a:lstStyle/>
          <a:p>
            <a:endParaRPr lang="tr-TR"/>
          </a:p>
        </p:txBody>
      </p:sp>
      <p:sp>
        <p:nvSpPr>
          <p:cNvPr id="24" name="AutoShape 24"/>
          <p:cNvSpPr/>
          <p:nvPr/>
        </p:nvSpPr>
        <p:spPr>
          <a:xfrm>
            <a:off x="13927112" y="5481276"/>
            <a:ext cx="3094794" cy="0"/>
          </a:xfrm>
          <a:prstGeom prst="line">
            <a:avLst/>
          </a:prstGeom>
          <a:ln w="19050" cap="rnd">
            <a:solidFill>
              <a:srgbClr val="000000"/>
            </a:solidFill>
            <a:prstDash val="solid"/>
            <a:headEnd type="none" w="sm" len="sm"/>
            <a:tailEnd type="none" w="sm" len="sm"/>
          </a:ln>
        </p:spPr>
        <p:txBody>
          <a:bodyPr/>
          <a:lstStyle/>
          <a:p>
            <a:endParaRPr lang="tr-TR"/>
          </a:p>
        </p:txBody>
      </p:sp>
      <p:sp>
        <p:nvSpPr>
          <p:cNvPr id="25" name="Freeform 25"/>
          <p:cNvSpPr/>
          <p:nvPr/>
        </p:nvSpPr>
        <p:spPr>
          <a:xfrm>
            <a:off x="16377677"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6" name="Freeform 26"/>
          <p:cNvSpPr/>
          <p:nvPr/>
        </p:nvSpPr>
        <p:spPr>
          <a:xfrm rot="-10800000">
            <a:off x="1028700" y="923192"/>
            <a:ext cx="844062" cy="211015"/>
          </a:xfrm>
          <a:custGeom>
            <a:avLst/>
            <a:gdLst/>
            <a:ahLst/>
            <a:cxnLst/>
            <a:rect l="l" t="t" r="r" b="b"/>
            <a:pathLst>
              <a:path w="844062" h="211015">
                <a:moveTo>
                  <a:pt x="0" y="0"/>
                </a:moveTo>
                <a:lnTo>
                  <a:pt x="844062" y="0"/>
                </a:lnTo>
                <a:lnTo>
                  <a:pt x="844062" y="211016"/>
                </a:lnTo>
                <a:lnTo>
                  <a:pt x="0" y="211016"/>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27" name="AutoShape 27"/>
          <p:cNvSpPr/>
          <p:nvPr/>
        </p:nvSpPr>
        <p:spPr>
          <a:xfrm rot="23662">
            <a:off x="13861144" y="1014412"/>
            <a:ext cx="2075766" cy="0"/>
          </a:xfrm>
          <a:prstGeom prst="line">
            <a:avLst/>
          </a:prstGeom>
          <a:ln w="28575" cap="rnd">
            <a:solidFill>
              <a:srgbClr val="FFFFFF">
                <a:alpha val="74902"/>
              </a:srgbClr>
            </a:solidFill>
            <a:prstDash val="solid"/>
            <a:headEnd type="none" w="sm" len="sm"/>
            <a:tailEnd type="none" w="sm" len="sm"/>
          </a:ln>
        </p:spPr>
        <p:txBody>
          <a:bodyPr/>
          <a:lstStyle/>
          <a:p>
            <a:endParaRPr lang="tr-TR"/>
          </a:p>
        </p:txBody>
      </p:sp>
      <p:sp>
        <p:nvSpPr>
          <p:cNvPr id="28" name="AutoShape 28"/>
          <p:cNvSpPr/>
          <p:nvPr/>
        </p:nvSpPr>
        <p:spPr>
          <a:xfrm rot="-10776337">
            <a:off x="2313529" y="1014413"/>
            <a:ext cx="2075766" cy="0"/>
          </a:xfrm>
          <a:prstGeom prst="line">
            <a:avLst/>
          </a:prstGeom>
          <a:ln w="28575" cap="rnd">
            <a:solidFill>
              <a:srgbClr val="FFFFFF">
                <a:alpha val="74902"/>
              </a:srgbClr>
            </a:solidFill>
            <a:prstDash val="solid"/>
            <a:headEnd type="none" w="sm" len="sm"/>
            <a:tailEnd type="none" w="sm" len="sm"/>
          </a:ln>
        </p:spPr>
        <p:txBody>
          <a:bodyPr/>
          <a:lstStyle/>
          <a:p>
            <a:endParaRPr lang="tr-TR"/>
          </a:p>
        </p:txBody>
      </p:sp>
      <p:sp>
        <p:nvSpPr>
          <p:cNvPr id="29" name="AutoShape 29"/>
          <p:cNvSpPr/>
          <p:nvPr/>
        </p:nvSpPr>
        <p:spPr>
          <a:xfrm>
            <a:off x="-282420" y="9096375"/>
            <a:ext cx="18852841" cy="0"/>
          </a:xfrm>
          <a:prstGeom prst="line">
            <a:avLst/>
          </a:prstGeom>
          <a:ln w="28575" cap="rnd">
            <a:solidFill>
              <a:srgbClr val="D9D9D9"/>
            </a:solidFill>
            <a:prstDash val="solid"/>
            <a:headEnd type="none" w="sm" len="sm"/>
            <a:tailEnd type="none" w="sm" len="sm"/>
          </a:ln>
        </p:spPr>
        <p:txBody>
          <a:bodyPr/>
          <a:lstStyle/>
          <a:p>
            <a:endParaRPr lang="tr-T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420" y="9640915"/>
            <a:ext cx="18852841" cy="0"/>
          </a:xfrm>
          <a:prstGeom prst="line">
            <a:avLst/>
          </a:prstGeom>
          <a:ln w="28575" cap="rnd">
            <a:solidFill>
              <a:srgbClr val="D9D9D9"/>
            </a:solidFill>
            <a:prstDash val="solid"/>
            <a:headEnd type="none" w="sm" len="sm"/>
            <a:tailEnd type="none" w="sm" len="sm"/>
          </a:ln>
        </p:spPr>
        <p:txBody>
          <a:bodyPr/>
          <a:lstStyle/>
          <a:p>
            <a:endParaRPr lang="tr-TR"/>
          </a:p>
        </p:txBody>
      </p:sp>
      <p:grpSp>
        <p:nvGrpSpPr>
          <p:cNvPr id="3" name="Group 3"/>
          <p:cNvGrpSpPr/>
          <p:nvPr/>
        </p:nvGrpSpPr>
        <p:grpSpPr>
          <a:xfrm>
            <a:off x="3228952" y="4957595"/>
            <a:ext cx="10712783" cy="4526157"/>
            <a:chOff x="0" y="0"/>
            <a:chExt cx="14283711" cy="6034876"/>
          </a:xfrm>
        </p:grpSpPr>
        <p:pic>
          <p:nvPicPr>
            <p:cNvPr id="4" name="Picture 4"/>
            <p:cNvPicPr>
              <a:picLocks noChangeAspect="1"/>
            </p:cNvPicPr>
            <p:nvPr/>
          </p:nvPicPr>
          <p:blipFill>
            <a:blip r:embed="rId2"/>
            <a:srcRect t="9088" b="9088"/>
            <a:stretch>
              <a:fillRect/>
            </a:stretch>
          </p:blipFill>
          <p:spPr>
            <a:xfrm>
              <a:off x="0" y="0"/>
              <a:ext cx="14283711" cy="6034876"/>
            </a:xfrm>
            <a:prstGeom prst="rect">
              <a:avLst/>
            </a:prstGeom>
          </p:spPr>
        </p:pic>
      </p:grpSp>
      <p:sp>
        <p:nvSpPr>
          <p:cNvPr id="5" name="Freeform 5"/>
          <p:cNvSpPr/>
          <p:nvPr/>
        </p:nvSpPr>
        <p:spPr>
          <a:xfrm rot="-5400000">
            <a:off x="215412" y="124997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AutoShape 6"/>
          <p:cNvSpPr/>
          <p:nvPr/>
        </p:nvSpPr>
        <p:spPr>
          <a:xfrm rot="-5376337">
            <a:off x="-400441" y="3241875"/>
            <a:ext cx="2075766" cy="0"/>
          </a:xfrm>
          <a:prstGeom prst="line">
            <a:avLst/>
          </a:prstGeom>
          <a:ln w="28575" cap="rnd">
            <a:solidFill>
              <a:srgbClr val="D9D9D9">
                <a:alpha val="74902"/>
              </a:srgbClr>
            </a:solidFill>
            <a:prstDash val="solid"/>
            <a:headEnd type="none" w="sm" len="sm"/>
            <a:tailEnd type="none" w="sm" len="sm"/>
          </a:ln>
        </p:spPr>
        <p:txBody>
          <a:bodyPr/>
          <a:lstStyle/>
          <a:p>
            <a:endParaRPr lang="tr-TR"/>
          </a:p>
        </p:txBody>
      </p:sp>
      <p:sp>
        <p:nvSpPr>
          <p:cNvPr id="7" name="TextBox 7"/>
          <p:cNvSpPr txBox="1"/>
          <p:nvPr/>
        </p:nvSpPr>
        <p:spPr>
          <a:xfrm>
            <a:off x="1223096" y="609518"/>
            <a:ext cx="11485559" cy="1693545"/>
          </a:xfrm>
          <a:prstGeom prst="rect">
            <a:avLst/>
          </a:prstGeom>
        </p:spPr>
        <p:txBody>
          <a:bodyPr lIns="0" tIns="0" rIns="0" bIns="0" rtlCol="0" anchor="t">
            <a:spAutoFit/>
          </a:bodyPr>
          <a:lstStyle/>
          <a:p>
            <a:pPr algn="l">
              <a:lnSpc>
                <a:spcPts val="6000"/>
              </a:lnSpc>
            </a:pPr>
            <a:r>
              <a:rPr lang="en-US" sz="6000" b="1" dirty="0" err="1">
                <a:solidFill>
                  <a:srgbClr val="19598D"/>
                </a:solidFill>
                <a:latin typeface="Times New Roman Ultra-Bold"/>
                <a:ea typeface="Times New Roman Ultra-Bold"/>
                <a:cs typeface="Times New Roman Ultra-Bold"/>
                <a:sym typeface="Times New Roman Ultra-Bold"/>
              </a:rPr>
              <a:t>Deepfake’in</a:t>
            </a:r>
            <a:r>
              <a:rPr lang="en-US" sz="6000" b="1" dirty="0">
                <a:solidFill>
                  <a:srgbClr val="19598D"/>
                </a:solidFill>
                <a:latin typeface="Times New Roman Ultra-Bold"/>
                <a:ea typeface="Times New Roman Ultra-Bold"/>
                <a:cs typeface="Times New Roman Ultra-Bold"/>
                <a:sym typeface="Times New Roman Ultra-Bold"/>
              </a:rPr>
              <a:t> </a:t>
            </a:r>
            <a:r>
              <a:rPr lang="en-US" sz="6000" b="1" dirty="0" err="1">
                <a:solidFill>
                  <a:srgbClr val="19598D"/>
                </a:solidFill>
                <a:latin typeface="Times New Roman Ultra-Bold"/>
                <a:ea typeface="Times New Roman Ultra-Bold"/>
                <a:cs typeface="Times New Roman Ultra-Bold"/>
                <a:sym typeface="Times New Roman Ultra-Bold"/>
              </a:rPr>
              <a:t>Olumlu</a:t>
            </a:r>
            <a:r>
              <a:rPr lang="en-US" sz="6000" b="1" dirty="0">
                <a:solidFill>
                  <a:srgbClr val="19598D"/>
                </a:solidFill>
                <a:latin typeface="Times New Roman Ultra-Bold"/>
                <a:ea typeface="Times New Roman Ultra-Bold"/>
                <a:cs typeface="Times New Roman Ultra-Bold"/>
                <a:sym typeface="Times New Roman Ultra-Bold"/>
              </a:rPr>
              <a:t> </a:t>
            </a:r>
            <a:r>
              <a:rPr lang="en-US" sz="6000" b="1" dirty="0" err="1">
                <a:solidFill>
                  <a:srgbClr val="19598D"/>
                </a:solidFill>
                <a:latin typeface="Times New Roman Ultra-Bold"/>
                <a:ea typeface="Times New Roman Ultra-Bold"/>
                <a:cs typeface="Times New Roman Ultra-Bold"/>
                <a:sym typeface="Times New Roman Ultra-Bold"/>
              </a:rPr>
              <a:t>Kullanımları</a:t>
            </a:r>
            <a:endParaRPr lang="en-US" sz="6000" b="1" dirty="0">
              <a:solidFill>
                <a:srgbClr val="19598D"/>
              </a:solidFill>
              <a:latin typeface="Times New Roman Ultra-Bold"/>
              <a:ea typeface="Times New Roman Ultra-Bold"/>
              <a:cs typeface="Times New Roman Ultra-Bold"/>
              <a:sym typeface="Times New Roman Ultra-Bold"/>
            </a:endParaRPr>
          </a:p>
          <a:p>
            <a:pPr algn="l">
              <a:lnSpc>
                <a:spcPts val="6000"/>
              </a:lnSpc>
              <a:spcBef>
                <a:spcPct val="0"/>
              </a:spcBef>
            </a:pPr>
            <a:endParaRPr lang="en-US" sz="6000" b="1" dirty="0">
              <a:solidFill>
                <a:srgbClr val="19598D"/>
              </a:solidFill>
              <a:latin typeface="Times New Roman Ultra-Bold"/>
              <a:ea typeface="Times New Roman Ultra-Bold"/>
              <a:cs typeface="Times New Roman Ultra-Bold"/>
              <a:sym typeface="Times New Roman Ultra-Bold"/>
            </a:endParaRPr>
          </a:p>
        </p:txBody>
      </p:sp>
      <p:sp>
        <p:nvSpPr>
          <p:cNvPr id="8" name="TextBox 8"/>
          <p:cNvSpPr txBox="1"/>
          <p:nvPr/>
        </p:nvSpPr>
        <p:spPr>
          <a:xfrm>
            <a:off x="2189485" y="1885462"/>
            <a:ext cx="6780107" cy="90805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Tarihi lider ve sanatçıların belgesellerde yeniden yaratılması</a:t>
            </a:r>
          </a:p>
        </p:txBody>
      </p:sp>
      <p:grpSp>
        <p:nvGrpSpPr>
          <p:cNvPr id="9" name="Group 9"/>
          <p:cNvGrpSpPr/>
          <p:nvPr/>
        </p:nvGrpSpPr>
        <p:grpSpPr>
          <a:xfrm>
            <a:off x="1494182" y="1980712"/>
            <a:ext cx="406400" cy="40640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grpSp>
        <p:nvGrpSpPr>
          <p:cNvPr id="11" name="Group 11"/>
          <p:cNvGrpSpPr/>
          <p:nvPr/>
        </p:nvGrpSpPr>
        <p:grpSpPr>
          <a:xfrm>
            <a:off x="1494182" y="2955930"/>
            <a:ext cx="406400" cy="406400"/>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sp>
        <p:nvSpPr>
          <p:cNvPr id="13" name="TextBox 13"/>
          <p:cNvSpPr txBox="1"/>
          <p:nvPr/>
        </p:nvSpPr>
        <p:spPr>
          <a:xfrm>
            <a:off x="2170435" y="2860680"/>
            <a:ext cx="6414908" cy="90805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Oyuncuların filmlerde yaşlandırılması veya gençleştirilmesi</a:t>
            </a:r>
          </a:p>
        </p:txBody>
      </p:sp>
      <p:grpSp>
        <p:nvGrpSpPr>
          <p:cNvPr id="14" name="Group 14"/>
          <p:cNvGrpSpPr/>
          <p:nvPr/>
        </p:nvGrpSpPr>
        <p:grpSpPr>
          <a:xfrm>
            <a:off x="9741655" y="1980712"/>
            <a:ext cx="406400" cy="40640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sp>
        <p:nvSpPr>
          <p:cNvPr id="16" name="TextBox 16"/>
          <p:cNvSpPr txBox="1"/>
          <p:nvPr/>
        </p:nvSpPr>
        <p:spPr>
          <a:xfrm>
            <a:off x="10293815" y="1885462"/>
            <a:ext cx="6221481" cy="90805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Çeşitli projeler için arka plan müziklerinin hızlıca üretilebilmesi</a:t>
            </a:r>
          </a:p>
        </p:txBody>
      </p:sp>
      <p:grpSp>
        <p:nvGrpSpPr>
          <p:cNvPr id="17" name="Group 17"/>
          <p:cNvGrpSpPr/>
          <p:nvPr/>
        </p:nvGrpSpPr>
        <p:grpSpPr>
          <a:xfrm>
            <a:off x="9741655" y="2996712"/>
            <a:ext cx="406400" cy="406400"/>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sp>
        <p:nvSpPr>
          <p:cNvPr id="19" name="TextBox 19"/>
          <p:cNvSpPr txBox="1"/>
          <p:nvPr/>
        </p:nvSpPr>
        <p:spPr>
          <a:xfrm>
            <a:off x="10293815" y="2838916"/>
            <a:ext cx="6514897" cy="90805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Özellikle tıp eğitiminde hasta simülasyonları ile hastaların taklit edilmesi</a:t>
            </a:r>
          </a:p>
        </p:txBody>
      </p:sp>
      <p:sp>
        <p:nvSpPr>
          <p:cNvPr id="20" name="TextBox 20"/>
          <p:cNvSpPr txBox="1"/>
          <p:nvPr/>
        </p:nvSpPr>
        <p:spPr>
          <a:xfrm>
            <a:off x="2160910" y="3906840"/>
            <a:ext cx="6597086" cy="46990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Ölmüş oyuncuların filmlerde oynatılabilmesi</a:t>
            </a:r>
          </a:p>
        </p:txBody>
      </p:sp>
      <p:grpSp>
        <p:nvGrpSpPr>
          <p:cNvPr id="21" name="Group 21"/>
          <p:cNvGrpSpPr/>
          <p:nvPr/>
        </p:nvGrpSpPr>
        <p:grpSpPr>
          <a:xfrm>
            <a:off x="1494182" y="3887620"/>
            <a:ext cx="406400" cy="406400"/>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grpSp>
        <p:nvGrpSpPr>
          <p:cNvPr id="23" name="Group 23"/>
          <p:cNvGrpSpPr/>
          <p:nvPr/>
        </p:nvGrpSpPr>
        <p:grpSpPr>
          <a:xfrm>
            <a:off x="9741655" y="3887620"/>
            <a:ext cx="406400" cy="406400"/>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9598D"/>
            </a:solidFill>
          </p:spPr>
          <p:txBody>
            <a:bodyPr/>
            <a:lstStyle/>
            <a:p>
              <a:endParaRPr lang="tr-TR"/>
            </a:p>
          </p:txBody>
        </p:sp>
      </p:grpSp>
      <p:sp>
        <p:nvSpPr>
          <p:cNvPr id="25" name="TextBox 25"/>
          <p:cNvSpPr txBox="1"/>
          <p:nvPr/>
        </p:nvSpPr>
        <p:spPr>
          <a:xfrm>
            <a:off x="10293815" y="3792370"/>
            <a:ext cx="6221481" cy="908050"/>
          </a:xfrm>
          <a:prstGeom prst="rect">
            <a:avLst/>
          </a:prstGeom>
        </p:spPr>
        <p:txBody>
          <a:bodyPr lIns="0" tIns="0" rIns="0" bIns="0" rtlCol="0" anchor="t">
            <a:spAutoFit/>
          </a:bodyPr>
          <a:lstStyle/>
          <a:p>
            <a:pPr algn="l">
              <a:lnSpc>
                <a:spcPts val="3499"/>
              </a:lnSpc>
            </a:pPr>
            <a:r>
              <a:rPr lang="en-US" sz="2499">
                <a:solidFill>
                  <a:srgbClr val="000000"/>
                </a:solidFill>
                <a:latin typeface="Times New Roman"/>
                <a:ea typeface="Times New Roman"/>
                <a:cs typeface="Times New Roman"/>
                <a:sym typeface="Times New Roman"/>
              </a:rPr>
              <a:t>Sevdiklerini kaybeden insanların yas sürecinde destek olması</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2420" y="9684229"/>
            <a:ext cx="18852841" cy="0"/>
          </a:xfrm>
          <a:prstGeom prst="line">
            <a:avLst/>
          </a:prstGeom>
          <a:ln w="28575" cap="rnd">
            <a:solidFill>
              <a:srgbClr val="D9D9D9"/>
            </a:solidFill>
            <a:prstDash val="solid"/>
            <a:headEnd type="none" w="sm" len="sm"/>
            <a:tailEnd type="none" w="sm" len="sm"/>
          </a:ln>
        </p:spPr>
        <p:txBody>
          <a:bodyPr/>
          <a:lstStyle/>
          <a:p>
            <a:endParaRPr lang="tr-TR"/>
          </a:p>
        </p:txBody>
      </p:sp>
      <p:sp>
        <p:nvSpPr>
          <p:cNvPr id="3" name="Freeform 3"/>
          <p:cNvSpPr/>
          <p:nvPr/>
        </p:nvSpPr>
        <p:spPr>
          <a:xfrm rot="-5400000">
            <a:off x="16942777" y="1345223"/>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Freeform 4"/>
          <p:cNvSpPr/>
          <p:nvPr/>
        </p:nvSpPr>
        <p:spPr>
          <a:xfrm rot="-5400000">
            <a:off x="501162" y="2534729"/>
            <a:ext cx="844062" cy="211015"/>
          </a:xfrm>
          <a:custGeom>
            <a:avLst/>
            <a:gdLst/>
            <a:ahLst/>
            <a:cxnLst/>
            <a:rect l="l" t="t" r="r" b="b"/>
            <a:pathLst>
              <a:path w="844062" h="211015">
                <a:moveTo>
                  <a:pt x="0" y="0"/>
                </a:moveTo>
                <a:lnTo>
                  <a:pt x="844061" y="0"/>
                </a:lnTo>
                <a:lnTo>
                  <a:pt x="844061" y="211015"/>
                </a:lnTo>
                <a:lnTo>
                  <a:pt x="0" y="211015"/>
                </a:lnTo>
                <a:lnTo>
                  <a:pt x="0" y="0"/>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tr-TR"/>
          </a:p>
        </p:txBody>
      </p:sp>
      <p:sp>
        <p:nvSpPr>
          <p:cNvPr id="5" name="AutoShape 5"/>
          <p:cNvSpPr/>
          <p:nvPr/>
        </p:nvSpPr>
        <p:spPr>
          <a:xfrm rot="-5376337">
            <a:off x="16326925" y="3337125"/>
            <a:ext cx="2075766" cy="0"/>
          </a:xfrm>
          <a:prstGeom prst="line">
            <a:avLst/>
          </a:prstGeom>
          <a:ln w="28575" cap="rnd">
            <a:solidFill>
              <a:srgbClr val="D9D9D9">
                <a:alpha val="74902"/>
              </a:srgbClr>
            </a:solidFill>
            <a:prstDash val="solid"/>
            <a:headEnd type="none" w="sm" len="sm"/>
            <a:tailEnd type="none" w="sm" len="sm"/>
          </a:ln>
        </p:spPr>
        <p:txBody>
          <a:bodyPr/>
          <a:lstStyle/>
          <a:p>
            <a:endParaRPr lang="tr-TR"/>
          </a:p>
        </p:txBody>
      </p:sp>
      <p:sp>
        <p:nvSpPr>
          <p:cNvPr id="6" name="AutoShape 6"/>
          <p:cNvSpPr/>
          <p:nvPr/>
        </p:nvSpPr>
        <p:spPr>
          <a:xfrm rot="-5376337">
            <a:off x="-114691" y="4526630"/>
            <a:ext cx="2075766" cy="0"/>
          </a:xfrm>
          <a:prstGeom prst="line">
            <a:avLst/>
          </a:prstGeom>
          <a:ln w="28575" cap="rnd">
            <a:solidFill>
              <a:srgbClr val="D9D9D9">
                <a:alpha val="74902"/>
              </a:srgbClr>
            </a:solidFill>
            <a:prstDash val="solid"/>
            <a:headEnd type="none" w="sm" len="sm"/>
            <a:tailEnd type="none" w="sm" len="sm"/>
          </a:ln>
        </p:spPr>
        <p:txBody>
          <a:bodyPr/>
          <a:lstStyle/>
          <a:p>
            <a:endParaRPr lang="tr-TR"/>
          </a:p>
        </p:txBody>
      </p:sp>
      <p:sp>
        <p:nvSpPr>
          <p:cNvPr id="7" name="AutoShape 7"/>
          <p:cNvSpPr/>
          <p:nvPr/>
        </p:nvSpPr>
        <p:spPr>
          <a:xfrm>
            <a:off x="1548907" y="3566958"/>
            <a:ext cx="7604618" cy="2649358"/>
          </a:xfrm>
          <a:prstGeom prst="rect">
            <a:avLst/>
          </a:prstGeom>
          <a:solidFill>
            <a:srgbClr val="000000">
              <a:alpha val="11765"/>
            </a:srgbClr>
          </a:solidFill>
        </p:spPr>
        <p:txBody>
          <a:bodyPr/>
          <a:lstStyle/>
          <a:p>
            <a:endParaRPr lang="tr-TR"/>
          </a:p>
        </p:txBody>
      </p:sp>
      <p:sp>
        <p:nvSpPr>
          <p:cNvPr id="8" name="AutoShape 8"/>
          <p:cNvSpPr/>
          <p:nvPr/>
        </p:nvSpPr>
        <p:spPr>
          <a:xfrm>
            <a:off x="1548907" y="6515759"/>
            <a:ext cx="7604618" cy="2649358"/>
          </a:xfrm>
          <a:prstGeom prst="rect">
            <a:avLst/>
          </a:prstGeom>
          <a:solidFill>
            <a:srgbClr val="000000">
              <a:alpha val="11765"/>
            </a:srgbClr>
          </a:solidFill>
        </p:spPr>
        <p:txBody>
          <a:bodyPr/>
          <a:lstStyle/>
          <a:p>
            <a:endParaRPr lang="tr-TR"/>
          </a:p>
        </p:txBody>
      </p:sp>
      <p:sp>
        <p:nvSpPr>
          <p:cNvPr id="9" name="AutoShape 9"/>
          <p:cNvSpPr/>
          <p:nvPr/>
        </p:nvSpPr>
        <p:spPr>
          <a:xfrm>
            <a:off x="9396184" y="3566958"/>
            <a:ext cx="7604618" cy="2649358"/>
          </a:xfrm>
          <a:prstGeom prst="rect">
            <a:avLst/>
          </a:prstGeom>
          <a:solidFill>
            <a:srgbClr val="000000">
              <a:alpha val="11765"/>
            </a:srgbClr>
          </a:solidFill>
        </p:spPr>
        <p:txBody>
          <a:bodyPr/>
          <a:lstStyle/>
          <a:p>
            <a:endParaRPr lang="tr-TR"/>
          </a:p>
        </p:txBody>
      </p:sp>
      <p:sp>
        <p:nvSpPr>
          <p:cNvPr id="10" name="AutoShape 10"/>
          <p:cNvSpPr/>
          <p:nvPr/>
        </p:nvSpPr>
        <p:spPr>
          <a:xfrm>
            <a:off x="9396184" y="6515759"/>
            <a:ext cx="7604618" cy="2649358"/>
          </a:xfrm>
          <a:prstGeom prst="rect">
            <a:avLst/>
          </a:prstGeom>
          <a:solidFill>
            <a:srgbClr val="000000">
              <a:alpha val="11765"/>
            </a:srgbClr>
          </a:solidFill>
        </p:spPr>
        <p:txBody>
          <a:bodyPr/>
          <a:lstStyle/>
          <a:p>
            <a:endParaRPr lang="tr-TR"/>
          </a:p>
        </p:txBody>
      </p:sp>
      <p:sp>
        <p:nvSpPr>
          <p:cNvPr id="11" name="AutoShape 11"/>
          <p:cNvSpPr/>
          <p:nvPr/>
        </p:nvSpPr>
        <p:spPr>
          <a:xfrm>
            <a:off x="1418053" y="3445811"/>
            <a:ext cx="7604618" cy="2649358"/>
          </a:xfrm>
          <a:prstGeom prst="rect">
            <a:avLst/>
          </a:prstGeom>
          <a:solidFill>
            <a:srgbClr val="19598D"/>
          </a:solidFill>
        </p:spPr>
        <p:txBody>
          <a:bodyPr/>
          <a:lstStyle/>
          <a:p>
            <a:endParaRPr lang="tr-TR"/>
          </a:p>
        </p:txBody>
      </p:sp>
      <p:sp>
        <p:nvSpPr>
          <p:cNvPr id="12" name="AutoShape 12"/>
          <p:cNvSpPr/>
          <p:nvPr/>
        </p:nvSpPr>
        <p:spPr>
          <a:xfrm>
            <a:off x="1418053" y="6394612"/>
            <a:ext cx="7604618" cy="2649358"/>
          </a:xfrm>
          <a:prstGeom prst="rect">
            <a:avLst/>
          </a:prstGeom>
          <a:solidFill>
            <a:srgbClr val="19598D"/>
          </a:solidFill>
        </p:spPr>
        <p:txBody>
          <a:bodyPr/>
          <a:lstStyle/>
          <a:p>
            <a:endParaRPr lang="tr-TR"/>
          </a:p>
        </p:txBody>
      </p:sp>
      <p:sp>
        <p:nvSpPr>
          <p:cNvPr id="13" name="AutoShape 13"/>
          <p:cNvSpPr/>
          <p:nvPr/>
        </p:nvSpPr>
        <p:spPr>
          <a:xfrm>
            <a:off x="9265329" y="3445811"/>
            <a:ext cx="7604618" cy="2649358"/>
          </a:xfrm>
          <a:prstGeom prst="rect">
            <a:avLst/>
          </a:prstGeom>
          <a:solidFill>
            <a:srgbClr val="19598D"/>
          </a:solidFill>
        </p:spPr>
        <p:txBody>
          <a:bodyPr/>
          <a:lstStyle/>
          <a:p>
            <a:endParaRPr lang="tr-TR"/>
          </a:p>
        </p:txBody>
      </p:sp>
      <p:sp>
        <p:nvSpPr>
          <p:cNvPr id="14" name="AutoShape 14"/>
          <p:cNvSpPr/>
          <p:nvPr/>
        </p:nvSpPr>
        <p:spPr>
          <a:xfrm>
            <a:off x="9265329" y="6394612"/>
            <a:ext cx="7604618" cy="2649358"/>
          </a:xfrm>
          <a:prstGeom prst="rect">
            <a:avLst/>
          </a:prstGeom>
          <a:solidFill>
            <a:srgbClr val="19598D"/>
          </a:solidFill>
        </p:spPr>
        <p:txBody>
          <a:bodyPr/>
          <a:lstStyle/>
          <a:p>
            <a:endParaRPr lang="tr-TR"/>
          </a:p>
        </p:txBody>
      </p:sp>
      <p:sp>
        <p:nvSpPr>
          <p:cNvPr id="15" name="TextBox 15"/>
          <p:cNvSpPr txBox="1"/>
          <p:nvPr/>
        </p:nvSpPr>
        <p:spPr>
          <a:xfrm>
            <a:off x="2071484" y="1534584"/>
            <a:ext cx="14145032" cy="931545"/>
          </a:xfrm>
          <a:prstGeom prst="rect">
            <a:avLst/>
          </a:prstGeom>
        </p:spPr>
        <p:txBody>
          <a:bodyPr lIns="0" tIns="0" rIns="0" bIns="0" rtlCol="0" anchor="t">
            <a:spAutoFit/>
          </a:bodyPr>
          <a:lstStyle/>
          <a:p>
            <a:pPr algn="ctr">
              <a:lnSpc>
                <a:spcPts val="6000"/>
              </a:lnSpc>
              <a:spcBef>
                <a:spcPct val="0"/>
              </a:spcBef>
            </a:pPr>
            <a:r>
              <a:rPr lang="en-US" sz="6000" b="1">
                <a:solidFill>
                  <a:srgbClr val="19598D"/>
                </a:solidFill>
                <a:latin typeface="Times New Roman Ultra-Bold"/>
                <a:ea typeface="Times New Roman Ultra-Bold"/>
                <a:cs typeface="Times New Roman Ultra-Bold"/>
                <a:sym typeface="Times New Roman Ultra-Bold"/>
              </a:rPr>
              <a:t>Deepfake’in Etik Dışı Kullanımları</a:t>
            </a:r>
          </a:p>
        </p:txBody>
      </p:sp>
      <p:sp>
        <p:nvSpPr>
          <p:cNvPr id="16" name="TextBox 16"/>
          <p:cNvSpPr txBox="1"/>
          <p:nvPr/>
        </p:nvSpPr>
        <p:spPr>
          <a:xfrm>
            <a:off x="10089761" y="3856090"/>
            <a:ext cx="6217463" cy="16573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FFFFFF"/>
                </a:solidFill>
                <a:latin typeface="Times New Roman Bold"/>
                <a:ea typeface="Times New Roman Bold"/>
                <a:cs typeface="Times New Roman Bold"/>
                <a:sym typeface="Times New Roman Bold"/>
              </a:rPr>
              <a:t>Telif Hakları ve Sahiplik Sorunları</a:t>
            </a:r>
          </a:p>
        </p:txBody>
      </p:sp>
      <p:sp>
        <p:nvSpPr>
          <p:cNvPr id="17" name="TextBox 17"/>
          <p:cNvSpPr txBox="1"/>
          <p:nvPr/>
        </p:nvSpPr>
        <p:spPr>
          <a:xfrm>
            <a:off x="1869242" y="6818145"/>
            <a:ext cx="6868697" cy="16573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FFFFFF"/>
                </a:solidFill>
                <a:latin typeface="Times New Roman Bold"/>
                <a:ea typeface="Times New Roman Bold"/>
                <a:cs typeface="Times New Roman Bold"/>
                <a:sym typeface="Times New Roman Bold"/>
              </a:rPr>
              <a:t>Mahremiyet İhlali ve Kişisel Haklar</a:t>
            </a:r>
          </a:p>
        </p:txBody>
      </p:sp>
      <p:sp>
        <p:nvSpPr>
          <p:cNvPr id="18" name="TextBox 18"/>
          <p:cNvSpPr txBox="1"/>
          <p:nvPr/>
        </p:nvSpPr>
        <p:spPr>
          <a:xfrm>
            <a:off x="2111630" y="3777613"/>
            <a:ext cx="6217463" cy="16573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FFFFFF"/>
                </a:solidFill>
                <a:latin typeface="Times New Roman Bold"/>
                <a:ea typeface="Times New Roman Bold"/>
                <a:cs typeface="Times New Roman Bold"/>
                <a:sym typeface="Times New Roman Bold"/>
              </a:rPr>
              <a:t>Üretim Verilerinin Toplanması ve İşlenmesi</a:t>
            </a:r>
          </a:p>
        </p:txBody>
      </p:sp>
      <p:sp>
        <p:nvSpPr>
          <p:cNvPr id="19" name="TextBox 19"/>
          <p:cNvSpPr txBox="1"/>
          <p:nvPr/>
        </p:nvSpPr>
        <p:spPr>
          <a:xfrm>
            <a:off x="9958907" y="6804891"/>
            <a:ext cx="6217463" cy="1657350"/>
          </a:xfrm>
          <a:prstGeom prst="rect">
            <a:avLst/>
          </a:prstGeom>
        </p:spPr>
        <p:txBody>
          <a:bodyPr lIns="0" tIns="0" rIns="0" bIns="0" rtlCol="0" anchor="t">
            <a:spAutoFit/>
          </a:bodyPr>
          <a:lstStyle/>
          <a:p>
            <a:pPr marL="0" lvl="0" indent="0" algn="ctr">
              <a:lnSpc>
                <a:spcPts val="6299"/>
              </a:lnSpc>
              <a:spcBef>
                <a:spcPct val="0"/>
              </a:spcBef>
            </a:pPr>
            <a:r>
              <a:rPr lang="en-US" sz="4500" b="1">
                <a:solidFill>
                  <a:srgbClr val="FFFFFF"/>
                </a:solidFill>
                <a:latin typeface="Times New Roman Bold"/>
                <a:ea typeface="Times New Roman Bold"/>
                <a:cs typeface="Times New Roman Bold"/>
                <a:sym typeface="Times New Roman Bold"/>
              </a:rPr>
              <a:t> Manipülasyon ve Dolandırıcılık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31778" y="4374990"/>
            <a:ext cx="10900823" cy="5369305"/>
            <a:chOff x="0" y="0"/>
            <a:chExt cx="1294240" cy="637490"/>
          </a:xfrm>
        </p:grpSpPr>
        <p:sp>
          <p:nvSpPr>
            <p:cNvPr id="3" name="Freeform 3"/>
            <p:cNvSpPr/>
            <p:nvPr/>
          </p:nvSpPr>
          <p:spPr>
            <a:xfrm>
              <a:off x="0" y="0"/>
              <a:ext cx="1294240" cy="637490"/>
            </a:xfrm>
            <a:custGeom>
              <a:avLst/>
              <a:gdLst/>
              <a:ahLst/>
              <a:cxnLst/>
              <a:rect l="l" t="t" r="r" b="b"/>
              <a:pathLst>
                <a:path w="1294240" h="637490">
                  <a:moveTo>
                    <a:pt x="16335" y="0"/>
                  </a:moveTo>
                  <a:lnTo>
                    <a:pt x="1277905" y="0"/>
                  </a:lnTo>
                  <a:cubicBezTo>
                    <a:pt x="1286926" y="0"/>
                    <a:pt x="1294240" y="7313"/>
                    <a:pt x="1294240" y="16335"/>
                  </a:cubicBezTo>
                  <a:lnTo>
                    <a:pt x="1294240" y="621155"/>
                  </a:lnTo>
                  <a:cubicBezTo>
                    <a:pt x="1294240" y="630177"/>
                    <a:pt x="1286926" y="637490"/>
                    <a:pt x="1277905" y="637490"/>
                  </a:cubicBezTo>
                  <a:lnTo>
                    <a:pt x="16335" y="637490"/>
                  </a:lnTo>
                  <a:cubicBezTo>
                    <a:pt x="7313" y="637490"/>
                    <a:pt x="0" y="630177"/>
                    <a:pt x="0" y="621155"/>
                  </a:cubicBezTo>
                  <a:lnTo>
                    <a:pt x="0" y="16335"/>
                  </a:lnTo>
                  <a:cubicBezTo>
                    <a:pt x="0" y="7313"/>
                    <a:pt x="7313" y="0"/>
                    <a:pt x="16335" y="0"/>
                  </a:cubicBezTo>
                  <a:close/>
                </a:path>
              </a:pathLst>
            </a:custGeom>
            <a:blipFill>
              <a:blip r:embed="rId2"/>
              <a:stretch>
                <a:fillRect t="-3154" b="-3154"/>
              </a:stretch>
            </a:blipFill>
          </p:spPr>
          <p:txBody>
            <a:bodyPr/>
            <a:lstStyle/>
            <a:p>
              <a:endParaRPr lang="tr-TR"/>
            </a:p>
          </p:txBody>
        </p:sp>
      </p:grpSp>
      <p:grpSp>
        <p:nvGrpSpPr>
          <p:cNvPr id="4" name="Group 4"/>
          <p:cNvGrpSpPr/>
          <p:nvPr/>
        </p:nvGrpSpPr>
        <p:grpSpPr>
          <a:xfrm rot="-10800000">
            <a:off x="-2336192" y="7413605"/>
            <a:ext cx="5996125" cy="4661380"/>
            <a:chOff x="0" y="0"/>
            <a:chExt cx="2476027" cy="1924860"/>
          </a:xfrm>
        </p:grpSpPr>
        <p:sp>
          <p:nvSpPr>
            <p:cNvPr id="5" name="Freeform 5"/>
            <p:cNvSpPr/>
            <p:nvPr/>
          </p:nvSpPr>
          <p:spPr>
            <a:xfrm>
              <a:off x="0" y="0"/>
              <a:ext cx="2476027" cy="1924860"/>
            </a:xfrm>
            <a:custGeom>
              <a:avLst/>
              <a:gdLst/>
              <a:ahLst/>
              <a:cxnLst/>
              <a:rect l="l" t="t" r="r" b="b"/>
              <a:pathLst>
                <a:path w="2476027" h="1924860">
                  <a:moveTo>
                    <a:pt x="203200" y="0"/>
                  </a:moveTo>
                  <a:lnTo>
                    <a:pt x="2476027" y="0"/>
                  </a:lnTo>
                  <a:lnTo>
                    <a:pt x="2272827" y="1924860"/>
                  </a:lnTo>
                  <a:lnTo>
                    <a:pt x="0" y="1924860"/>
                  </a:lnTo>
                  <a:lnTo>
                    <a:pt x="203200" y="0"/>
                  </a:lnTo>
                  <a:close/>
                </a:path>
              </a:pathLst>
            </a:custGeom>
            <a:solidFill>
              <a:srgbClr val="19598D"/>
            </a:solidFill>
          </p:spPr>
          <p:txBody>
            <a:bodyPr/>
            <a:lstStyle/>
            <a:p>
              <a:endParaRPr lang="tr-TR"/>
            </a:p>
          </p:txBody>
        </p:sp>
        <p:sp>
          <p:nvSpPr>
            <p:cNvPr id="6" name="TextBox 6"/>
            <p:cNvSpPr txBox="1"/>
            <p:nvPr/>
          </p:nvSpPr>
          <p:spPr>
            <a:xfrm>
              <a:off x="101600" y="-66675"/>
              <a:ext cx="2272827" cy="1991535"/>
            </a:xfrm>
            <a:prstGeom prst="rect">
              <a:avLst/>
            </a:prstGeom>
          </p:spPr>
          <p:txBody>
            <a:bodyPr lIns="50800" tIns="50800" rIns="50800" bIns="50800" rtlCol="0" anchor="ctr"/>
            <a:lstStyle/>
            <a:p>
              <a:pPr algn="ctr">
                <a:lnSpc>
                  <a:spcPts val="3640"/>
                </a:lnSpc>
              </a:pPr>
              <a:endParaRPr/>
            </a:p>
          </p:txBody>
        </p:sp>
      </p:grpSp>
      <p:sp>
        <p:nvSpPr>
          <p:cNvPr id="7" name="AutoShape 7"/>
          <p:cNvSpPr/>
          <p:nvPr/>
        </p:nvSpPr>
        <p:spPr>
          <a:xfrm flipV="1">
            <a:off x="661870" y="1408418"/>
            <a:ext cx="9669750" cy="28575"/>
          </a:xfrm>
          <a:prstGeom prst="line">
            <a:avLst/>
          </a:prstGeom>
          <a:ln w="57150" cap="flat">
            <a:solidFill>
              <a:srgbClr val="19598D"/>
            </a:solidFill>
            <a:prstDash val="solid"/>
            <a:headEnd type="none" w="sm" len="sm"/>
            <a:tailEnd type="none" w="sm" len="sm"/>
          </a:ln>
        </p:spPr>
        <p:txBody>
          <a:bodyPr/>
          <a:lstStyle/>
          <a:p>
            <a:endParaRPr lang="tr-TR"/>
          </a:p>
        </p:txBody>
      </p:sp>
      <p:sp>
        <p:nvSpPr>
          <p:cNvPr id="8" name="TextBox 8"/>
          <p:cNvSpPr txBox="1"/>
          <p:nvPr/>
        </p:nvSpPr>
        <p:spPr>
          <a:xfrm>
            <a:off x="661870" y="589268"/>
            <a:ext cx="12354330" cy="819150"/>
          </a:xfrm>
          <a:prstGeom prst="rect">
            <a:avLst/>
          </a:prstGeom>
        </p:spPr>
        <p:txBody>
          <a:bodyPr lIns="0" tIns="0" rIns="0" bIns="0" rtlCol="0" anchor="t">
            <a:spAutoFit/>
          </a:bodyPr>
          <a:lstStyle/>
          <a:p>
            <a:pPr algn="l">
              <a:lnSpc>
                <a:spcPts val="5850"/>
              </a:lnSpc>
            </a:pPr>
            <a:r>
              <a:rPr lang="en-US" sz="4500" b="1" spc="108">
                <a:solidFill>
                  <a:srgbClr val="19598D"/>
                </a:solidFill>
                <a:latin typeface="Times New Roman Bold"/>
                <a:ea typeface="Times New Roman Bold"/>
                <a:cs typeface="Times New Roman Bold"/>
                <a:sym typeface="Times New Roman Bold"/>
              </a:rPr>
              <a:t>1- Üretim Verilerinin Toplanması ve İşlenmesi</a:t>
            </a:r>
          </a:p>
        </p:txBody>
      </p:sp>
      <p:grpSp>
        <p:nvGrpSpPr>
          <p:cNvPr id="9" name="Group 9"/>
          <p:cNvGrpSpPr/>
          <p:nvPr/>
        </p:nvGrpSpPr>
        <p:grpSpPr>
          <a:xfrm rot="9902075">
            <a:off x="16639813" y="-861230"/>
            <a:ext cx="3620223" cy="3167695"/>
            <a:chOff x="0" y="0"/>
            <a:chExt cx="812800" cy="711200"/>
          </a:xfrm>
        </p:grpSpPr>
        <p:sp>
          <p:nvSpPr>
            <p:cNvPr id="10" name="Freeform 1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19598D"/>
            </a:solidFill>
          </p:spPr>
          <p:txBody>
            <a:bodyPr/>
            <a:lstStyle/>
            <a:p>
              <a:endParaRPr lang="tr-TR"/>
            </a:p>
          </p:txBody>
        </p:sp>
        <p:sp>
          <p:nvSpPr>
            <p:cNvPr id="11" name="TextBox 11"/>
            <p:cNvSpPr txBox="1"/>
            <p:nvPr/>
          </p:nvSpPr>
          <p:spPr>
            <a:xfrm>
              <a:off x="127000" y="263525"/>
              <a:ext cx="558800" cy="396875"/>
            </a:xfrm>
            <a:prstGeom prst="rect">
              <a:avLst/>
            </a:prstGeom>
          </p:spPr>
          <p:txBody>
            <a:bodyPr lIns="50800" tIns="50800" rIns="50800" bIns="50800" rtlCol="0" anchor="ctr"/>
            <a:lstStyle/>
            <a:p>
              <a:pPr algn="ctr">
                <a:lnSpc>
                  <a:spcPts val="3640"/>
                </a:lnSpc>
              </a:pPr>
              <a:endParaRPr/>
            </a:p>
          </p:txBody>
        </p:sp>
      </p:grpSp>
      <p:sp>
        <p:nvSpPr>
          <p:cNvPr id="12" name="TextBox 12"/>
          <p:cNvSpPr txBox="1"/>
          <p:nvPr/>
        </p:nvSpPr>
        <p:spPr>
          <a:xfrm>
            <a:off x="661870" y="1802605"/>
            <a:ext cx="15870731" cy="2324735"/>
          </a:xfrm>
          <a:prstGeom prst="rect">
            <a:avLst/>
          </a:prstGeom>
        </p:spPr>
        <p:txBody>
          <a:bodyPr lIns="0" tIns="0" rIns="0" bIns="0" rtlCol="0" anchor="t">
            <a:spAutoFit/>
          </a:bodyPr>
          <a:lstStyle/>
          <a:p>
            <a:pPr algn="l">
              <a:lnSpc>
                <a:spcPts val="3639"/>
              </a:lnSpc>
            </a:pPr>
            <a:r>
              <a:rPr lang="en-US" sz="2599">
                <a:solidFill>
                  <a:srgbClr val="000000"/>
                </a:solidFill>
                <a:latin typeface="Times New Roman"/>
                <a:ea typeface="Times New Roman"/>
                <a:cs typeface="Times New Roman"/>
                <a:sym typeface="Times New Roman"/>
              </a:rPr>
              <a:t>Deepfake içeriklerin üretiminde çok fazla medya gerekir. Bu medyalar sağlanırken etik sınırlar ihlal edilebilmektedir.</a:t>
            </a:r>
          </a:p>
          <a:p>
            <a:pPr algn="l">
              <a:lnSpc>
                <a:spcPts val="3639"/>
              </a:lnSpc>
            </a:pPr>
            <a:r>
              <a:rPr lang="en-US" sz="2599">
                <a:solidFill>
                  <a:srgbClr val="000000"/>
                </a:solidFill>
                <a:latin typeface="Times New Roman"/>
                <a:ea typeface="Times New Roman"/>
                <a:cs typeface="Times New Roman"/>
                <a:sym typeface="Times New Roman"/>
              </a:rPr>
              <a:t>Örneğin Getty Images isimli bir stok medya şirketi; Stability.ai isimli bir yapay zeka şirketine şirketin yapay zeka modeli olan Stable Diffusion’u kendi medyalarıyla eğittiği gerekçesiyle 2023 yılında dava açmıştır. Dava halen sürmektedir.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0967" y="-1769241"/>
            <a:ext cx="17626066" cy="2797941"/>
            <a:chOff x="0" y="0"/>
            <a:chExt cx="4563075" cy="724337"/>
          </a:xfrm>
        </p:grpSpPr>
        <p:sp>
          <p:nvSpPr>
            <p:cNvPr id="3" name="Freeform 3"/>
            <p:cNvSpPr/>
            <p:nvPr/>
          </p:nvSpPr>
          <p:spPr>
            <a:xfrm>
              <a:off x="0" y="0"/>
              <a:ext cx="4563075" cy="724337"/>
            </a:xfrm>
            <a:custGeom>
              <a:avLst/>
              <a:gdLst/>
              <a:ahLst/>
              <a:cxnLst/>
              <a:rect l="l" t="t" r="r" b="b"/>
              <a:pathLst>
                <a:path w="4563075" h="724337">
                  <a:moveTo>
                    <a:pt x="4563075" y="362169"/>
                  </a:moveTo>
                  <a:lnTo>
                    <a:pt x="4359875" y="724337"/>
                  </a:lnTo>
                  <a:lnTo>
                    <a:pt x="203200" y="724337"/>
                  </a:lnTo>
                  <a:lnTo>
                    <a:pt x="0" y="362169"/>
                  </a:lnTo>
                  <a:lnTo>
                    <a:pt x="203200" y="0"/>
                  </a:lnTo>
                  <a:lnTo>
                    <a:pt x="4359875" y="0"/>
                  </a:lnTo>
                  <a:lnTo>
                    <a:pt x="4563075" y="362169"/>
                  </a:lnTo>
                  <a:close/>
                </a:path>
              </a:pathLst>
            </a:custGeom>
            <a:solidFill>
              <a:srgbClr val="19598D"/>
            </a:solidFill>
          </p:spPr>
          <p:txBody>
            <a:bodyPr/>
            <a:lstStyle/>
            <a:p>
              <a:endParaRPr lang="tr-TR"/>
            </a:p>
          </p:txBody>
        </p:sp>
        <p:sp>
          <p:nvSpPr>
            <p:cNvPr id="4" name="TextBox 4"/>
            <p:cNvSpPr txBox="1"/>
            <p:nvPr/>
          </p:nvSpPr>
          <p:spPr>
            <a:xfrm>
              <a:off x="114300" y="-66675"/>
              <a:ext cx="4334475" cy="791012"/>
            </a:xfrm>
            <a:prstGeom prst="rect">
              <a:avLst/>
            </a:prstGeom>
          </p:spPr>
          <p:txBody>
            <a:bodyPr lIns="50800" tIns="50800" rIns="50800" bIns="50800" rtlCol="0" anchor="ctr"/>
            <a:lstStyle/>
            <a:p>
              <a:pPr algn="ctr">
                <a:lnSpc>
                  <a:spcPts val="4200"/>
                </a:lnSpc>
              </a:pPr>
              <a:endParaRPr/>
            </a:p>
          </p:txBody>
        </p:sp>
      </p:grpSp>
      <p:sp>
        <p:nvSpPr>
          <p:cNvPr id="5" name="Freeform 5"/>
          <p:cNvSpPr/>
          <p:nvPr/>
        </p:nvSpPr>
        <p:spPr>
          <a:xfrm>
            <a:off x="5091509" y="1479534"/>
            <a:ext cx="11219759" cy="5422300"/>
          </a:xfrm>
          <a:custGeom>
            <a:avLst/>
            <a:gdLst/>
            <a:ahLst/>
            <a:cxnLst/>
            <a:rect l="l" t="t" r="r" b="b"/>
            <a:pathLst>
              <a:path w="11219759" h="5422300">
                <a:moveTo>
                  <a:pt x="0" y="0"/>
                </a:moveTo>
                <a:lnTo>
                  <a:pt x="11219759" y="0"/>
                </a:lnTo>
                <a:lnTo>
                  <a:pt x="11219759" y="5422300"/>
                </a:lnTo>
                <a:lnTo>
                  <a:pt x="0" y="5422300"/>
                </a:lnTo>
                <a:lnTo>
                  <a:pt x="0" y="0"/>
                </a:lnTo>
                <a:close/>
              </a:path>
            </a:pathLst>
          </a:custGeom>
          <a:blipFill>
            <a:blip r:embed="rId2"/>
            <a:stretch>
              <a:fillRect t="-6975" b="-10027"/>
            </a:stretch>
          </a:blipFill>
        </p:spPr>
        <p:txBody>
          <a:bodyPr/>
          <a:lstStyle/>
          <a:p>
            <a:endParaRPr lang="tr-TR"/>
          </a:p>
        </p:txBody>
      </p:sp>
      <p:sp>
        <p:nvSpPr>
          <p:cNvPr id="6" name="TextBox 6"/>
          <p:cNvSpPr txBox="1"/>
          <p:nvPr/>
        </p:nvSpPr>
        <p:spPr>
          <a:xfrm>
            <a:off x="1192976" y="1384284"/>
            <a:ext cx="2680683" cy="2660650"/>
          </a:xfrm>
          <a:prstGeom prst="rect">
            <a:avLst/>
          </a:prstGeom>
        </p:spPr>
        <p:txBody>
          <a:bodyPr lIns="0" tIns="0" rIns="0" bIns="0" rtlCol="0" anchor="t">
            <a:spAutoFit/>
          </a:bodyPr>
          <a:lstStyle/>
          <a:p>
            <a:pPr algn="l">
              <a:lnSpc>
                <a:spcPts val="3499"/>
              </a:lnSpc>
              <a:spcBef>
                <a:spcPct val="0"/>
              </a:spcBef>
            </a:pPr>
            <a:r>
              <a:rPr lang="en-US" sz="2499" b="1">
                <a:solidFill>
                  <a:srgbClr val="19598D"/>
                </a:solidFill>
                <a:latin typeface="Times New Roman Medium"/>
                <a:ea typeface="Times New Roman Medium"/>
                <a:cs typeface="Times New Roman Medium"/>
                <a:sym typeface="Times New Roman Medium"/>
              </a:rPr>
              <a:t>Acaba Kemal Sunal günümüzde yaşasaydı bu bankanın reklamında oynar mıydı?</a:t>
            </a:r>
          </a:p>
        </p:txBody>
      </p:sp>
      <p:sp>
        <p:nvSpPr>
          <p:cNvPr id="7" name="TextBox 7"/>
          <p:cNvSpPr txBox="1"/>
          <p:nvPr/>
        </p:nvSpPr>
        <p:spPr>
          <a:xfrm>
            <a:off x="5091509" y="6334"/>
            <a:ext cx="10631999" cy="863600"/>
          </a:xfrm>
          <a:prstGeom prst="rect">
            <a:avLst/>
          </a:prstGeom>
        </p:spPr>
        <p:txBody>
          <a:bodyPr lIns="0" tIns="0" rIns="0" bIns="0" rtlCol="0" anchor="t">
            <a:spAutoFit/>
          </a:bodyPr>
          <a:lstStyle/>
          <a:p>
            <a:pPr algn="l">
              <a:lnSpc>
                <a:spcPts val="6370"/>
              </a:lnSpc>
              <a:spcBef>
                <a:spcPct val="0"/>
              </a:spcBef>
            </a:pPr>
            <a:r>
              <a:rPr lang="en-US" sz="4550" b="1" spc="-91">
                <a:solidFill>
                  <a:srgbClr val="F6F6F6"/>
                </a:solidFill>
                <a:latin typeface="Times New Roman Medium"/>
                <a:ea typeface="Times New Roman Medium"/>
                <a:cs typeface="Times New Roman Medium"/>
                <a:sym typeface="Times New Roman Medium"/>
              </a:rPr>
              <a:t>2- Telif Hakları ve Sahiplik Sorunları</a:t>
            </a:r>
          </a:p>
        </p:txBody>
      </p:sp>
      <p:sp>
        <p:nvSpPr>
          <p:cNvPr id="8" name="TextBox 8"/>
          <p:cNvSpPr txBox="1"/>
          <p:nvPr/>
        </p:nvSpPr>
        <p:spPr>
          <a:xfrm>
            <a:off x="5091509" y="7406659"/>
            <a:ext cx="10631999" cy="1355725"/>
          </a:xfrm>
          <a:prstGeom prst="rect">
            <a:avLst/>
          </a:prstGeom>
        </p:spPr>
        <p:txBody>
          <a:bodyPr lIns="0" tIns="0" rIns="0" bIns="0" rtlCol="0" anchor="t">
            <a:spAutoFit/>
          </a:bodyPr>
          <a:lstStyle/>
          <a:p>
            <a:pPr algn="l">
              <a:lnSpc>
                <a:spcPts val="3500"/>
              </a:lnSpc>
            </a:pPr>
            <a:r>
              <a:rPr lang="en-US" sz="2500" spc="12">
                <a:solidFill>
                  <a:srgbClr val="000000"/>
                </a:solidFill>
                <a:latin typeface="Times New Roman"/>
                <a:ea typeface="Times New Roman"/>
                <a:cs typeface="Times New Roman"/>
                <a:sym typeface="Times New Roman"/>
              </a:rPr>
              <a:t>Ünlülerin ya da herhangi bir bireyin yüz ve sesinin açık rıza alınmaksızın kullanılması, kişisel verilerin (ve ünlü kişiler açısından imaj haklarının) izinsiz işlenmesi yoluyla etik ilkeleri ve yasal düzenlemeleri ihlal etmektedir.</a:t>
            </a:r>
          </a:p>
        </p:txBody>
      </p:sp>
      <p:sp>
        <p:nvSpPr>
          <p:cNvPr id="9" name="AutoShape 9"/>
          <p:cNvSpPr/>
          <p:nvPr/>
        </p:nvSpPr>
        <p:spPr>
          <a:xfrm flipH="1" flipV="1">
            <a:off x="3873659" y="1028700"/>
            <a:ext cx="0" cy="8229600"/>
          </a:xfrm>
          <a:prstGeom prst="line">
            <a:avLst/>
          </a:prstGeom>
          <a:ln w="28575" cap="flat">
            <a:solidFill>
              <a:srgbClr val="19598D"/>
            </a:solidFill>
            <a:prstDash val="solid"/>
            <a:headEnd type="none" w="sm" len="sm"/>
            <a:tailEnd type="none" w="sm" len="sm"/>
          </a:ln>
        </p:spPr>
        <p:txBody>
          <a:bodyPr/>
          <a:lstStyle/>
          <a:p>
            <a:endParaRPr lang="tr-TR"/>
          </a:p>
        </p:txBody>
      </p:sp>
      <p:sp>
        <p:nvSpPr>
          <p:cNvPr id="10" name="AutoShape 10"/>
          <p:cNvSpPr/>
          <p:nvPr/>
        </p:nvSpPr>
        <p:spPr>
          <a:xfrm>
            <a:off x="-282420" y="9684229"/>
            <a:ext cx="18852841" cy="0"/>
          </a:xfrm>
          <a:prstGeom prst="line">
            <a:avLst/>
          </a:prstGeom>
          <a:ln w="28575" cap="rnd">
            <a:solidFill>
              <a:srgbClr val="D9D9D9"/>
            </a:solidFill>
            <a:prstDash val="solid"/>
            <a:headEnd type="none" w="sm" len="sm"/>
            <a:tailEnd type="none" w="sm" len="sm"/>
          </a:ln>
        </p:spPr>
        <p:txBody>
          <a:bodyPr/>
          <a:lstStyle/>
          <a:p>
            <a:endParaRPr lang="tr-T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934</Words>
  <Application>Microsoft Office PowerPoint</Application>
  <PresentationFormat>Özel</PresentationFormat>
  <Paragraphs>113</Paragraphs>
  <Slides>16</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16</vt:i4>
      </vt:variant>
    </vt:vector>
  </HeadingPairs>
  <TitlesOfParts>
    <vt:vector size="23" baseType="lpstr">
      <vt:lpstr>Arial</vt:lpstr>
      <vt:lpstr>Calibri</vt:lpstr>
      <vt:lpstr>Times New Roman Bold</vt:lpstr>
      <vt:lpstr>Times New Roman Medium</vt:lpstr>
      <vt:lpstr>Times New Roman</vt:lpstr>
      <vt:lpstr>Times New Roman Ultra-Bold</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dc:title>
  <cp:lastModifiedBy>Sinem Sarak</cp:lastModifiedBy>
  <cp:revision>9</cp:revision>
  <dcterms:created xsi:type="dcterms:W3CDTF">2006-08-16T00:00:00Z</dcterms:created>
  <dcterms:modified xsi:type="dcterms:W3CDTF">2024-12-01T20:33:13Z</dcterms:modified>
  <dc:identifier>DAGXaoyBVS4</dc:identifier>
</cp:coreProperties>
</file>